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377" r:id="rId3"/>
    <p:sldId id="321" r:id="rId4"/>
    <p:sldId id="354" r:id="rId5"/>
    <p:sldId id="369" r:id="rId6"/>
    <p:sldId id="378" r:id="rId7"/>
    <p:sldId id="361" r:id="rId8"/>
    <p:sldId id="349" r:id="rId9"/>
    <p:sldId id="257" r:id="rId10"/>
    <p:sldId id="356" r:id="rId11"/>
  </p:sldIdLst>
  <p:sldSz cx="12192000" cy="6858000"/>
  <p:notesSz cx="6808788" cy="9940925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Circe" panose="020B0604020202020204" charset="-52"/>
      <p:regular r:id="rId17"/>
    </p:embeddedFont>
    <p:embeddedFont>
      <p:font typeface="Circe Bold" panose="020B0604020202020204" charset="-52"/>
      <p:bold r:id="rId18"/>
    </p:embeddedFont>
    <p:embeddedFont>
      <p:font typeface="Montserrat SemiBold" panose="00000700000000000000" pitchFamily="2" charset="-52"/>
      <p:bold r:id="rId19"/>
      <p:boldItalic r:id="rId20"/>
    </p:embeddedFont>
    <p:embeddedFont>
      <p:font typeface="Overpass Black" panose="020B0604020202020204" charset="0"/>
      <p:bold r:id="rId21"/>
      <p:boldItalic r:id="rId22"/>
    </p:embeddedFont>
  </p:embeddedFontLst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pos="3840">
          <p15:clr>
            <a:srgbClr val="A4A3A4"/>
          </p15:clr>
        </p15:guide>
        <p15:guide id="3" pos="234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рамова Ирина Геннадьевна" initials="ХИГ" lastIdx="2" clrIdx="0">
    <p:extLst>
      <p:ext uri="{19B8F6BF-5375-455C-9EA6-DF929625EA0E}">
        <p15:presenceInfo xmlns:p15="http://schemas.microsoft.com/office/powerpoint/2012/main" userId="S-1-5-21-2170477804-1131543203-2309311957-16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2C5A9C"/>
    <a:srgbClr val="2569AA"/>
    <a:srgbClr val="01AEEE"/>
    <a:srgbClr val="315999"/>
    <a:srgbClr val="197FC0"/>
    <a:srgbClr val="D3D3D3"/>
    <a:srgbClr val="D5D5D5"/>
    <a:srgbClr val="04A8E8"/>
    <a:srgbClr val="0C9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335" autoAdjust="0"/>
  </p:normalViewPr>
  <p:slideViewPr>
    <p:cSldViewPr snapToGrid="0">
      <p:cViewPr varScale="1">
        <p:scale>
          <a:sx n="108" d="100"/>
          <a:sy n="108" d="100"/>
        </p:scale>
        <p:origin x="702" y="102"/>
      </p:cViewPr>
      <p:guideLst>
        <p:guide orient="horz" pos="210"/>
        <p:guide pos="3840"/>
        <p:guide pos="234"/>
        <p:guide pos="7469"/>
        <p:guide orient="horz" pos="4088"/>
        <p:guide orient="horz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0475" cy="49877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877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0080F4A1-264E-4E24-A45A-F0EE71DAA7D4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2154"/>
            <a:ext cx="2950475" cy="49877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8ABC2A95-5DCE-46A1-A2B7-BD8CDCFAF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2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76907-A3AE-44AD-8E10-F527061F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FFD767-E5C0-411D-BB67-86764F57A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8D7969-9E4E-4F9A-8EA8-1F23A0AC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003C3-6BAB-4F16-92FA-AFF936C2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D740B-949C-4DB3-97F1-EFC20653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0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C03EC-F0E9-40AB-90C1-FFD70EF8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8F9B73-ACD1-43DD-B396-04C3C3E05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7484D-910B-4C84-984C-FDC26B0E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BAC2D9-45A3-4924-86E4-6304314C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390CF3-DF17-4FDE-ABC8-16913A3A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5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DF6851-ED87-4BB7-A3A3-F884B1C57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669C18-CE47-4025-91E8-25F00659D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A2DDF-19A0-4B1A-8045-4FF93D9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F2862-3CCD-49C9-BEF0-31FAAD9D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4613-3E5F-443E-A716-C2F5B1C5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8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76907-A3AE-44AD-8E10-F527061F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FFD767-E5C0-411D-BB67-86764F57A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8D7969-9E4E-4F9A-8EA8-1F23A0AC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003C3-6BAB-4F16-92FA-AFF936C2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D740B-949C-4DB3-97F1-EFC20653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9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0D67F-7B83-4474-B400-6E082DDD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8738F-DE27-44F0-8F67-A4A04C38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4F523-C1CF-4B7D-B3A6-14ECCC88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009A0C-6CE6-44C9-9561-4156995A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3274D-31E4-4979-92EF-5D193D14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62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77CBE-F2C9-495E-9B9B-62EB2273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B238E6-D8D1-4BD1-B407-819D0B03D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48CE68-B399-42D5-8308-D6C27FE8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874963-4A92-4695-861B-5F37DF10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8FD0B-348D-42A2-AD44-BFD9832D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13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98EC8-0222-47D9-A849-36A4AEC8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BC76BA-C9CD-426A-B346-1F6128CEF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BD1C54-8859-4529-B611-9EB1D9C34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D7A733-A678-4A37-9783-AAF2942C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06D319-62FE-4B07-84CE-3A1B82EF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90A059-9766-4855-8B1B-4DCB58AC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5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42DEB-9B92-4D44-9761-B1AD790A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DC250F-691C-4AE2-B981-3790B6095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092CA9-B9F7-466C-BF3A-1C3324E2D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85C81D-60E5-4367-9A3D-101AA97A6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3A6A20-A31A-40FC-BD99-9A2591A31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440B92-A1CE-427D-B118-07173766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0B1709-3C04-4C28-A4D7-80C29545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1B8782-C9E4-4965-98B6-BD83CFDA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8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85417-4F94-4AD4-B7ED-CC27A2D2A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2EBB20-97EB-4F18-BB6E-EF0222B4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F51FC7-DAA1-4709-B3D2-B799485B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8C44A9-2667-47DA-BF78-7085A510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8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5D06B6-1EB2-4F19-9182-19C6A362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706E5-B7CA-4508-A3E0-B76D9558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6D1FCA-BB60-4182-9548-37909C26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04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C80A2-D067-4463-BD6D-3E9A35D9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F1515D-C2B9-46F8-BFB8-37120F722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CC9E6A-65CB-4353-B0B9-491F4ADE9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60ACDA-36E7-435B-8E74-525B3C5B8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8E4BE-CC45-4704-B798-F8913AB4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1040A6-F1C7-4269-925A-32D277DA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0D67F-7B83-4474-B400-6E082DDD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8738F-DE27-44F0-8F67-A4A04C38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4F523-C1CF-4B7D-B3A6-14ECCC88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009A0C-6CE6-44C9-9561-4156995A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3274D-31E4-4979-92EF-5D193D14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660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20787-3B1C-4273-9F8E-667D6F45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C439B2-B408-4478-90A6-87686B682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B522E8-4A2E-420B-B10C-8E0D5ABB0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3C8F96-7C33-4224-B0FC-B5973251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33D09A-DEE7-4C6F-AC1F-079F5038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253AD-264F-41FA-B84B-104FCBAD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83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C03EC-F0E9-40AB-90C1-FFD70EF8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8F9B73-ACD1-43DD-B396-04C3C3E05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7484D-910B-4C84-984C-FDC26B0E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BAC2D9-45A3-4924-86E4-6304314C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390CF3-DF17-4FDE-ABC8-16913A3A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43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DF6851-ED87-4BB7-A3A3-F884B1C57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669C18-CE47-4025-91E8-25F00659D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A2DDF-19A0-4B1A-8045-4FF93D9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F2862-3CCD-49C9-BEF0-31FAAD9D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4613-3E5F-443E-A716-C2F5B1C5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1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77CBE-F2C9-495E-9B9B-62EB2273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B238E6-D8D1-4BD1-B407-819D0B03D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48CE68-B399-42D5-8308-D6C27FE8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874963-4A92-4695-861B-5F37DF10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8FD0B-348D-42A2-AD44-BFD9832D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8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98EC8-0222-47D9-A849-36A4AEC8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BC76BA-C9CD-426A-B346-1F6128CEF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BD1C54-8859-4529-B611-9EB1D9C34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D7A733-A678-4A37-9783-AAF2942C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06D319-62FE-4B07-84CE-3A1B82EF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90A059-9766-4855-8B1B-4DCB58AC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42DEB-9B92-4D44-9761-B1AD790A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DC250F-691C-4AE2-B981-3790B6095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092CA9-B9F7-466C-BF3A-1C3324E2D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85C81D-60E5-4367-9A3D-101AA97A6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3A6A20-A31A-40FC-BD99-9A2591A31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440B92-A1CE-427D-B118-07173766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0B1709-3C04-4C28-A4D7-80C29545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1B8782-C9E4-4965-98B6-BD83CFDA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7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85417-4F94-4AD4-B7ED-CC27A2D2A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2EBB20-97EB-4F18-BB6E-EF0222B4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F51FC7-DAA1-4709-B3D2-B799485B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8C44A9-2667-47DA-BF78-7085A510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3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5D06B6-1EB2-4F19-9182-19C6A362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706E5-B7CA-4508-A3E0-B76D9558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6D1FCA-BB60-4182-9548-37909C26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4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C80A2-D067-4463-BD6D-3E9A35D9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F1515D-C2B9-46F8-BFB8-37120F722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CC9E6A-65CB-4353-B0B9-491F4ADE9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60ACDA-36E7-435B-8E74-525B3C5B8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8E4BE-CC45-4704-B798-F8913AB4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1040A6-F1C7-4269-925A-32D277DA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1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20787-3B1C-4273-9F8E-667D6F45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C439B2-B408-4478-90A6-87686B682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B522E8-4A2E-420B-B10C-8E0D5ABB0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3C8F96-7C33-4224-B0FC-B5973251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33D09A-DEE7-4C6F-AC1F-079F5038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253AD-264F-41FA-B84B-104FCBAD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FF0AF-979A-48F2-BEFF-0D9557D2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EC883F-BE26-4824-9289-2709189CE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F5B81-0B3D-4720-B63F-5252C6BB3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E848F-CB5F-491E-981A-6DF29FA37294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14C368-2906-4199-82CE-FC199D77A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BF34E-2F57-45CF-A2E1-E5BCB8468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FF0AF-979A-48F2-BEFF-0D9557D2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EC883F-BE26-4824-9289-2709189CE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F5B81-0B3D-4720-B63F-5252C6BB3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C5E848F-CB5F-491E-981A-6DF29FA372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18.12.2024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14C368-2906-4199-82CE-FC199D77A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BF34E-2F57-45CF-A2E1-E5BCB8468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8F8EE5D-A6DC-4992-B61F-BB6187C557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4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FD2F6B-8461-4723-999B-B14C16053C9E}"/>
              </a:ext>
            </a:extLst>
          </p:cNvPr>
          <p:cNvSpPr/>
          <p:nvPr/>
        </p:nvSpPr>
        <p:spPr>
          <a:xfrm>
            <a:off x="0" y="-166254"/>
            <a:ext cx="12192000" cy="7024254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C88AC-6B57-49EA-9548-41DC1101A79B}"/>
              </a:ext>
            </a:extLst>
          </p:cNvPr>
          <p:cNvSpPr txBox="1"/>
          <p:nvPr/>
        </p:nvSpPr>
        <p:spPr>
          <a:xfrm>
            <a:off x="144379" y="3004389"/>
            <a:ext cx="8323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Circe Bold" panose="020B0604020202020204" charset="-52"/>
              </a:rPr>
              <a:t>МЕРЫ ГОСУДАРСТВЕННОЙ ПОДДЕРЖКИ ДЛЯ </a:t>
            </a:r>
          </a:p>
          <a:p>
            <a:r>
              <a:rPr lang="ru-RU" sz="2800" b="1" dirty="0">
                <a:solidFill>
                  <a:prstClr val="white"/>
                </a:solidFill>
                <a:latin typeface="Circe Bold" panose="020B0604020202020204" charset="-52"/>
              </a:rPr>
              <a:t>ПРЕДПРИНИМАТЕЛЕЙ  ИРКУТСКОЙ ОБЛАСТИ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383C3D-0A7E-4858-9837-53B66E768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33375"/>
            <a:ext cx="1183910" cy="56117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E3EDA64-33BC-4762-A536-5DA429C6BB1E}"/>
              </a:ext>
            </a:extLst>
          </p:cNvPr>
          <p:cNvCxnSpPr/>
          <p:nvPr/>
        </p:nvCxnSpPr>
        <p:spPr>
          <a:xfrm>
            <a:off x="371475" y="6499225"/>
            <a:ext cx="11485563" cy="0"/>
          </a:xfrm>
          <a:prstGeom prst="line">
            <a:avLst/>
          </a:prstGeom>
          <a:ln w="38100">
            <a:solidFill>
              <a:schemeClr val="bg1">
                <a:lumMod val="95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07D4AE-A24C-4B8B-AA88-868E6D3DE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247"/>
          <a:stretch/>
        </p:blipFill>
        <p:spPr>
          <a:xfrm>
            <a:off x="6379162" y="744161"/>
            <a:ext cx="5812838" cy="57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0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" y="1483463"/>
            <a:ext cx="12136273" cy="43800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3769B8-D75D-4B50-BDC7-4E6C04CEE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13" y="3463684"/>
            <a:ext cx="826599" cy="8265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32A2C2-5878-46D4-8B4A-1132EE56B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804" y="3463683"/>
            <a:ext cx="826599" cy="8265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46A3B1-9464-404D-B852-767B44BAB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386" y="3463683"/>
            <a:ext cx="826599" cy="8265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4E3D89-D8AC-4F4A-B16B-DDDE390F7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3702" y="3463682"/>
            <a:ext cx="826599" cy="8265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403847-4DC5-43B6-91C3-0FCA1158F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5657" y="3463681"/>
            <a:ext cx="826599" cy="8265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4C88AC-6B57-49EA-9548-41DC1101A79B}"/>
              </a:ext>
            </a:extLst>
          </p:cNvPr>
          <p:cNvSpPr txBox="1"/>
          <p:nvPr/>
        </p:nvSpPr>
        <p:spPr>
          <a:xfrm>
            <a:off x="257112" y="434057"/>
            <a:ext cx="11588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B9BDC"/>
                </a:solidFill>
                <a:latin typeface="Circe Bold" panose="020B0602020203020203" pitchFamily="34" charset="-52"/>
              </a:rPr>
              <a:t>ЦЕНТР «МОЙ БИЗНЕС» - </a:t>
            </a:r>
            <a:r>
              <a:rPr lang="ru-RU" sz="2400" dirty="0">
                <a:latin typeface="Circe Bold" panose="020B0602020203020203" pitchFamily="34" charset="-52"/>
              </a:rPr>
              <a:t>ЦЕНТР ОКАЗАНИЯ КОМПЛЕКСА </a:t>
            </a:r>
            <a:br>
              <a:rPr lang="ru-RU" sz="2400" dirty="0">
                <a:latin typeface="Circe Bold" panose="020B0602020203020203" pitchFamily="34" charset="-52"/>
              </a:rPr>
            </a:br>
            <a:r>
              <a:rPr lang="ru-RU" sz="2400" dirty="0">
                <a:latin typeface="Circe Bold" panose="020B0602020203020203" pitchFamily="34" charset="-52"/>
              </a:rPr>
              <a:t>УСЛУГ ПО ПРИНЦИПУ «ОДНОГО ОКНА» </a:t>
            </a:r>
          </a:p>
        </p:txBody>
      </p:sp>
    </p:spTree>
    <p:extLst>
      <p:ext uri="{BB962C8B-B14F-4D97-AF65-F5344CB8AC3E}">
        <p14:creationId xmlns:p14="http://schemas.microsoft.com/office/powerpoint/2010/main" val="240033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 r="491" b="771"/>
          <a:stretch/>
        </p:blipFill>
        <p:spPr>
          <a:xfrm>
            <a:off x="8054263" y="280110"/>
            <a:ext cx="3795657" cy="6398997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F388C55-5FA3-64D4-2FFE-FD62FE4F2693}"/>
              </a:ext>
            </a:extLst>
          </p:cNvPr>
          <p:cNvSpPr/>
          <p:nvPr/>
        </p:nvSpPr>
        <p:spPr>
          <a:xfrm rot="5400000">
            <a:off x="4022225" y="-3898246"/>
            <a:ext cx="1067711" cy="9161586"/>
          </a:xfrm>
          <a:prstGeom prst="rect">
            <a:avLst/>
          </a:prstGeom>
          <a:solidFill>
            <a:srgbClr val="2569A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A108B3-B545-192E-3592-20A836176708}"/>
              </a:ext>
            </a:extLst>
          </p:cNvPr>
          <p:cNvSpPr/>
          <p:nvPr/>
        </p:nvSpPr>
        <p:spPr>
          <a:xfrm>
            <a:off x="203206" y="1273225"/>
            <a:ext cx="3681835" cy="27048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>
              <a:latin typeface="Century Gothic" panose="020B0502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982C307-6583-A28F-8902-D741FB98D545}"/>
              </a:ext>
            </a:extLst>
          </p:cNvPr>
          <p:cNvGrpSpPr/>
          <p:nvPr/>
        </p:nvGrpSpPr>
        <p:grpSpPr>
          <a:xfrm>
            <a:off x="4017552" y="1282036"/>
            <a:ext cx="3626739" cy="2687580"/>
            <a:chOff x="4309015" y="1265699"/>
            <a:chExt cx="3626739" cy="2528077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CFF1FD6-9C2F-E51E-FA8C-97B572A55807}"/>
                </a:ext>
              </a:extLst>
            </p:cNvPr>
            <p:cNvSpPr/>
            <p:nvPr/>
          </p:nvSpPr>
          <p:spPr>
            <a:xfrm>
              <a:off x="4309015" y="1265699"/>
              <a:ext cx="3571876" cy="2528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5E342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83D633-0CEE-C26D-87B7-02F651E121DB}"/>
                </a:ext>
              </a:extLst>
            </p:cNvPr>
            <p:cNvSpPr txBox="1"/>
            <p:nvPr/>
          </p:nvSpPr>
          <p:spPr>
            <a:xfrm>
              <a:off x="4685506" y="1719020"/>
              <a:ext cx="3250248" cy="1422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200" dirty="0">
                  <a:latin typeface="Century Gothic" panose="020B0502020202020204" pitchFamily="34" charset="0"/>
                </a:rPr>
                <a:t>Правовой, бухгалтерский, налоговый и управленческий учет и отчетность</a:t>
              </a:r>
            </a:p>
            <a:p>
              <a:pPr>
                <a:lnSpc>
                  <a:spcPct val="150000"/>
                </a:lnSpc>
              </a:pPr>
              <a:r>
                <a:rPr lang="ru-RU" sz="1200" dirty="0">
                  <a:latin typeface="Century Gothic" panose="020B0502020202020204" pitchFamily="34" charset="0"/>
                </a:rPr>
                <a:t>Аудит системы продаж и сервиса</a:t>
              </a:r>
            </a:p>
            <a:p>
              <a:pPr>
                <a:lnSpc>
                  <a:spcPct val="150000"/>
                </a:lnSpc>
              </a:pPr>
              <a:r>
                <a:rPr lang="ru-RU" sz="1200" dirty="0">
                  <a:latin typeface="Century Gothic" panose="020B0502020202020204" pitchFamily="34" charset="0"/>
                </a:rPr>
                <a:t>Аудит технической и технологической готовности предприятия</a:t>
              </a:r>
            </a:p>
            <a:p>
              <a:pPr>
                <a:lnSpc>
                  <a:spcPct val="150000"/>
                </a:lnSpc>
              </a:pPr>
              <a:r>
                <a:rPr lang="ru-RU" sz="1200" dirty="0">
                  <a:latin typeface="Century Gothic" panose="020B0502020202020204" pitchFamily="34" charset="0"/>
                </a:rPr>
                <a:t>Профориентация и кадровые вопросы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70EA72-C6E3-3492-59C4-BAE95252ED03}"/>
                </a:ext>
              </a:extLst>
            </p:cNvPr>
            <p:cNvSpPr txBox="1"/>
            <p:nvPr/>
          </p:nvSpPr>
          <p:spPr>
            <a:xfrm>
              <a:off x="4872253" y="1339270"/>
              <a:ext cx="1977106" cy="31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44546A"/>
                  </a:solidFill>
                  <a:latin typeface="Century Gothic" panose="020B0502020202020204" pitchFamily="34" charset="0"/>
                </a:rPr>
                <a:t>КОНСУЛЬТАЦИИ</a:t>
              </a:r>
            </a:p>
          </p:txBody>
        </p:sp>
        <p:sp>
          <p:nvSpPr>
            <p:cNvPr id="13" name="Стрелка: пятиугольник 93">
              <a:extLst>
                <a:ext uri="{FF2B5EF4-FFF2-40B4-BE49-F238E27FC236}">
                  <a16:creationId xmlns:a16="http://schemas.microsoft.com/office/drawing/2014/main" id="{595C55E6-7C80-6641-7317-87EF080603C7}"/>
                </a:ext>
              </a:extLst>
            </p:cNvPr>
            <p:cNvSpPr/>
            <p:nvPr/>
          </p:nvSpPr>
          <p:spPr>
            <a:xfrm>
              <a:off x="4551636" y="1877418"/>
              <a:ext cx="73151" cy="73151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E342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Стрелка: пятиугольник 94">
              <a:extLst>
                <a:ext uri="{FF2B5EF4-FFF2-40B4-BE49-F238E27FC236}">
                  <a16:creationId xmlns:a16="http://schemas.microsoft.com/office/drawing/2014/main" id="{8D9551A3-C249-69FA-C770-EF597B456998}"/>
                </a:ext>
              </a:extLst>
            </p:cNvPr>
            <p:cNvSpPr/>
            <p:nvPr/>
          </p:nvSpPr>
          <p:spPr>
            <a:xfrm>
              <a:off x="4523366" y="3164168"/>
              <a:ext cx="73151" cy="73151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E342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Стрелка: пятиугольник 133">
              <a:extLst>
                <a:ext uri="{FF2B5EF4-FFF2-40B4-BE49-F238E27FC236}">
                  <a16:creationId xmlns:a16="http://schemas.microsoft.com/office/drawing/2014/main" id="{0001120C-B037-BC12-4439-9DAFFE09BF29}"/>
                </a:ext>
              </a:extLst>
            </p:cNvPr>
            <p:cNvSpPr/>
            <p:nvPr/>
          </p:nvSpPr>
          <p:spPr>
            <a:xfrm>
              <a:off x="4523367" y="2391508"/>
              <a:ext cx="73151" cy="73151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E342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Стрелка: пятиугольник 2">
              <a:extLst>
                <a:ext uri="{FF2B5EF4-FFF2-40B4-BE49-F238E27FC236}">
                  <a16:creationId xmlns:a16="http://schemas.microsoft.com/office/drawing/2014/main" id="{E76FFE3B-4C60-BF5C-4750-7815B469BD75}"/>
                </a:ext>
              </a:extLst>
            </p:cNvPr>
            <p:cNvSpPr/>
            <p:nvPr/>
          </p:nvSpPr>
          <p:spPr>
            <a:xfrm>
              <a:off x="4523367" y="2637383"/>
              <a:ext cx="73151" cy="73151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E3427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E666CCFE-EA53-B64C-4797-8D8F0FE29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63357" y="1354606"/>
              <a:ext cx="408896" cy="346638"/>
            </a:xfrm>
            <a:prstGeom prst="rect">
              <a:avLst/>
            </a:prstGeom>
          </p:spPr>
        </p:pic>
      </p:grpSp>
      <p:sp>
        <p:nvSpPr>
          <p:cNvPr id="19" name="Стрелка: пятиугольник 23">
            <a:extLst>
              <a:ext uri="{FF2B5EF4-FFF2-40B4-BE49-F238E27FC236}">
                <a16:creationId xmlns:a16="http://schemas.microsoft.com/office/drawing/2014/main" id="{3FA21DB4-C985-1FCC-D032-FA6D92763854}"/>
              </a:ext>
            </a:extLst>
          </p:cNvPr>
          <p:cNvSpPr/>
          <p:nvPr/>
        </p:nvSpPr>
        <p:spPr>
          <a:xfrm>
            <a:off x="419567" y="2016390"/>
            <a:ext cx="73151" cy="7315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15EBAC-DE9D-904C-DF45-CEBB6516DAD1}"/>
              </a:ext>
            </a:extLst>
          </p:cNvPr>
          <p:cNvSpPr txBox="1"/>
          <p:nvPr/>
        </p:nvSpPr>
        <p:spPr>
          <a:xfrm>
            <a:off x="816713" y="1378367"/>
            <a:ext cx="1977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4546A"/>
                </a:solidFill>
                <a:latin typeface="Century Gothic" panose="020B0502020202020204" pitchFamily="34" charset="0"/>
              </a:rPr>
              <a:t>МАРКЕТИНГ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6D006A-D27C-5F66-9D94-C8FE075A9C84}"/>
              </a:ext>
            </a:extLst>
          </p:cNvPr>
          <p:cNvSpPr txBox="1"/>
          <p:nvPr/>
        </p:nvSpPr>
        <p:spPr>
          <a:xfrm>
            <a:off x="580194" y="1850639"/>
            <a:ext cx="32105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Century Gothic" panose="020B0502020202020204" pitchFamily="34" charset="0"/>
              </a:rPr>
              <a:t>Упаковка новых направлений и разработка фирменного стиля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entury Gothic" panose="020B0502020202020204" pitchFamily="34" charset="0"/>
              </a:rPr>
              <a:t>Продвижение в СМИ и соц. сетях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entury Gothic" panose="020B0502020202020204" pitchFamily="34" charset="0"/>
              </a:rPr>
              <a:t>Участие в выставках и бизнес-миссиях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entury Gothic" panose="020B0502020202020204" pitchFamily="34" charset="0"/>
              </a:rPr>
              <a:t>Комплексные меры поддержки кластерных проектов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entury Gothic" panose="020B0502020202020204" pitchFamily="34" charset="0"/>
              </a:rPr>
              <a:t>Разработка и модернизация сайта</a:t>
            </a:r>
          </a:p>
        </p:txBody>
      </p:sp>
      <p:sp>
        <p:nvSpPr>
          <p:cNvPr id="22" name="Стрелка: пятиугольник 30">
            <a:extLst>
              <a:ext uri="{FF2B5EF4-FFF2-40B4-BE49-F238E27FC236}">
                <a16:creationId xmlns:a16="http://schemas.microsoft.com/office/drawing/2014/main" id="{4140B4FB-5FC8-7C0E-31C8-2DF3201DAA37}"/>
              </a:ext>
            </a:extLst>
          </p:cNvPr>
          <p:cNvSpPr/>
          <p:nvPr/>
        </p:nvSpPr>
        <p:spPr>
          <a:xfrm>
            <a:off x="421759" y="2817463"/>
            <a:ext cx="73151" cy="7315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3" name="Стрелка: пятиугольник 41">
            <a:extLst>
              <a:ext uri="{FF2B5EF4-FFF2-40B4-BE49-F238E27FC236}">
                <a16:creationId xmlns:a16="http://schemas.microsoft.com/office/drawing/2014/main" id="{ED3F43FA-AE48-8731-0C8E-43D5516D2019}"/>
              </a:ext>
            </a:extLst>
          </p:cNvPr>
          <p:cNvSpPr/>
          <p:nvPr/>
        </p:nvSpPr>
        <p:spPr>
          <a:xfrm>
            <a:off x="419568" y="3098455"/>
            <a:ext cx="73151" cy="7315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4" name="Стрелка: пятиугольник 42">
            <a:extLst>
              <a:ext uri="{FF2B5EF4-FFF2-40B4-BE49-F238E27FC236}">
                <a16:creationId xmlns:a16="http://schemas.microsoft.com/office/drawing/2014/main" id="{8B353CB8-4B30-BC55-E015-1D7B50C511FD}"/>
              </a:ext>
            </a:extLst>
          </p:cNvPr>
          <p:cNvSpPr/>
          <p:nvPr/>
        </p:nvSpPr>
        <p:spPr>
          <a:xfrm>
            <a:off x="419892" y="3654861"/>
            <a:ext cx="73151" cy="7315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5" name="Стрелка: пятиугольник 43">
            <a:extLst>
              <a:ext uri="{FF2B5EF4-FFF2-40B4-BE49-F238E27FC236}">
                <a16:creationId xmlns:a16="http://schemas.microsoft.com/office/drawing/2014/main" id="{B708F75A-B714-14A4-6F80-A838E98829A4}"/>
              </a:ext>
            </a:extLst>
          </p:cNvPr>
          <p:cNvSpPr/>
          <p:nvPr/>
        </p:nvSpPr>
        <p:spPr>
          <a:xfrm>
            <a:off x="421540" y="2559156"/>
            <a:ext cx="73151" cy="7315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>
              <a:latin typeface="Century Gothic" panose="020B0502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30D4D80-E349-525A-5499-FEEAF792BB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902" y="1378577"/>
            <a:ext cx="366711" cy="36671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AB49933-DA94-BB18-2C3D-806958DB4089}"/>
              </a:ext>
            </a:extLst>
          </p:cNvPr>
          <p:cNvSpPr/>
          <p:nvPr/>
        </p:nvSpPr>
        <p:spPr>
          <a:xfrm>
            <a:off x="4024498" y="4050129"/>
            <a:ext cx="3564930" cy="26867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98D9A-C1E6-C52B-6AD7-4DF81B55995A}"/>
              </a:ext>
            </a:extLst>
          </p:cNvPr>
          <p:cNvSpPr txBox="1"/>
          <p:nvPr/>
        </p:nvSpPr>
        <p:spPr>
          <a:xfrm>
            <a:off x="4323547" y="4654840"/>
            <a:ext cx="3427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Century Gothic" panose="020B0502020202020204" pitchFamily="34" charset="0"/>
              </a:rPr>
              <a:t>Акселерационное, отраслевое и корпоративное обучение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entury Gothic" panose="020B0502020202020204" pitchFamily="34" charset="0"/>
              </a:rPr>
              <a:t>Поиск новых каналов продаж (</a:t>
            </a:r>
            <a:r>
              <a:rPr lang="ru-RU" sz="1200" dirty="0" err="1">
                <a:latin typeface="Century Gothic" panose="020B0502020202020204" pitchFamily="34" charset="0"/>
              </a:rPr>
              <a:t>госконтракты</a:t>
            </a:r>
            <a:r>
              <a:rPr lang="ru-RU" sz="1200" dirty="0">
                <a:latin typeface="Century Gothic" panose="020B0502020202020204" pitchFamily="34" charset="0"/>
              </a:rPr>
              <a:t> и др.)</a:t>
            </a:r>
          </a:p>
          <a:p>
            <a:pPr>
              <a:lnSpc>
                <a:spcPct val="150000"/>
              </a:lnSpc>
            </a:pPr>
            <a:r>
              <a:rPr lang="ru-RU" sz="1200" dirty="0" err="1">
                <a:latin typeface="Century Gothic" panose="020B0502020202020204" pitchFamily="34" charset="0"/>
              </a:rPr>
              <a:t>Вебинары</a:t>
            </a:r>
            <a:r>
              <a:rPr lang="ru-RU" sz="1200" dirty="0">
                <a:latin typeface="Century Gothic" panose="020B0502020202020204" pitchFamily="34" charset="0"/>
              </a:rPr>
              <a:t>, конференции и форумы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F5A0B3-68E8-4708-BAC8-CC6E6EC16836}"/>
              </a:ext>
            </a:extLst>
          </p:cNvPr>
          <p:cNvSpPr txBox="1"/>
          <p:nvPr/>
        </p:nvSpPr>
        <p:spPr>
          <a:xfrm>
            <a:off x="4580790" y="4147260"/>
            <a:ext cx="2663320" cy="32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4546A"/>
                </a:solidFill>
                <a:latin typeface="Century Gothic" panose="020B0502020202020204" pitchFamily="34" charset="0"/>
              </a:rPr>
              <a:t>ОБУЧЕНИЕ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5847A4E-218F-55DF-9A80-712471BBBC0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64059" y="4102405"/>
            <a:ext cx="392021" cy="392327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26ABF4C-3816-3132-1DF0-12C5F8D02C69}"/>
              </a:ext>
            </a:extLst>
          </p:cNvPr>
          <p:cNvSpPr/>
          <p:nvPr/>
        </p:nvSpPr>
        <p:spPr>
          <a:xfrm>
            <a:off x="203206" y="4050129"/>
            <a:ext cx="3681835" cy="26867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1033DE-4125-FBDA-13D9-9194DF6FC6E1}"/>
              </a:ext>
            </a:extLst>
          </p:cNvPr>
          <p:cNvSpPr txBox="1"/>
          <p:nvPr/>
        </p:nvSpPr>
        <p:spPr>
          <a:xfrm>
            <a:off x="76824" y="235617"/>
            <a:ext cx="845348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«МОЙ БИЗНЕС» 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ОКАЗАНИЯ КОМПЛЕКСА УСЛУГ ПО ПРИНЦИПУ «ОДНОГО ОКНА» </a:t>
            </a:r>
          </a:p>
        </p:txBody>
      </p:sp>
      <p:sp>
        <p:nvSpPr>
          <p:cNvPr id="42" name="Стрелка: пятиугольник 30">
            <a:extLst>
              <a:ext uri="{FF2B5EF4-FFF2-40B4-BE49-F238E27FC236}">
                <a16:creationId xmlns:a16="http://schemas.microsoft.com/office/drawing/2014/main" id="{D237F54C-5405-2263-D87B-4424684DDA2D}"/>
              </a:ext>
            </a:extLst>
          </p:cNvPr>
          <p:cNvSpPr/>
          <p:nvPr/>
        </p:nvSpPr>
        <p:spPr>
          <a:xfrm>
            <a:off x="4223598" y="4822900"/>
            <a:ext cx="73151" cy="7315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43" name="Стрелка: пятиугольник 41">
            <a:extLst>
              <a:ext uri="{FF2B5EF4-FFF2-40B4-BE49-F238E27FC236}">
                <a16:creationId xmlns:a16="http://schemas.microsoft.com/office/drawing/2014/main" id="{F42F03AF-B0C1-8A86-A9D2-20FAF154F9AE}"/>
              </a:ext>
            </a:extLst>
          </p:cNvPr>
          <p:cNvSpPr/>
          <p:nvPr/>
        </p:nvSpPr>
        <p:spPr>
          <a:xfrm>
            <a:off x="4228400" y="5381225"/>
            <a:ext cx="73151" cy="7315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44" name="Стрелка: пятиугольник 30">
            <a:extLst>
              <a:ext uri="{FF2B5EF4-FFF2-40B4-BE49-F238E27FC236}">
                <a16:creationId xmlns:a16="http://schemas.microsoft.com/office/drawing/2014/main" id="{65CE4DC0-1E2F-730D-946D-26C8894DD515}"/>
              </a:ext>
            </a:extLst>
          </p:cNvPr>
          <p:cNvSpPr/>
          <p:nvPr/>
        </p:nvSpPr>
        <p:spPr>
          <a:xfrm>
            <a:off x="4230415" y="5926972"/>
            <a:ext cx="73151" cy="7315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D4CEDE-8640-3CE1-E915-B7C3081AC19D}"/>
              </a:ext>
            </a:extLst>
          </p:cNvPr>
          <p:cNvSpPr txBox="1"/>
          <p:nvPr/>
        </p:nvSpPr>
        <p:spPr>
          <a:xfrm>
            <a:off x="671300" y="4056888"/>
            <a:ext cx="324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44546A"/>
                </a:solidFill>
                <a:latin typeface="Century Gothic" panose="020B0502020202020204" pitchFamily="34" charset="0"/>
              </a:rPr>
              <a:t>ОТКРЫТИЕ И МАСШТАБИРОВАНИЕ ПРОИЗВОДСТВА               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D6AEC6A-55E4-294B-091C-D7E7032041D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335" y="4110485"/>
            <a:ext cx="366711" cy="366711"/>
          </a:xfrm>
          <a:prstGeom prst="rect">
            <a:avLst/>
          </a:prstGeom>
        </p:spPr>
      </p:pic>
      <p:sp>
        <p:nvSpPr>
          <p:cNvPr id="48" name="Стрелка: пятиугольник 42">
            <a:extLst>
              <a:ext uri="{FF2B5EF4-FFF2-40B4-BE49-F238E27FC236}">
                <a16:creationId xmlns:a16="http://schemas.microsoft.com/office/drawing/2014/main" id="{8B353CB8-4B30-BC55-E015-1D7B50C511FD}"/>
              </a:ext>
            </a:extLst>
          </p:cNvPr>
          <p:cNvSpPr/>
          <p:nvPr/>
        </p:nvSpPr>
        <p:spPr>
          <a:xfrm>
            <a:off x="391543" y="4866634"/>
            <a:ext cx="73151" cy="7315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49" name="Стрелка: пятиугольник 42">
            <a:extLst>
              <a:ext uri="{FF2B5EF4-FFF2-40B4-BE49-F238E27FC236}">
                <a16:creationId xmlns:a16="http://schemas.microsoft.com/office/drawing/2014/main" id="{8B353CB8-4B30-BC55-E015-1D7B50C511FD}"/>
              </a:ext>
            </a:extLst>
          </p:cNvPr>
          <p:cNvSpPr/>
          <p:nvPr/>
        </p:nvSpPr>
        <p:spPr>
          <a:xfrm>
            <a:off x="391537" y="5696993"/>
            <a:ext cx="73151" cy="7315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4AE751-8BA8-E949-AF7E-FEDC41FFCE75}"/>
              </a:ext>
            </a:extLst>
          </p:cNvPr>
          <p:cNvSpPr txBox="1"/>
          <p:nvPr/>
        </p:nvSpPr>
        <p:spPr>
          <a:xfrm>
            <a:off x="454954" y="4705555"/>
            <a:ext cx="34586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Arial" panose="020B0604020202020204" pitchFamily="34" charset="0"/>
              </a:rPr>
              <a:t>Консультации по созданию производства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Arial" panose="020B0604020202020204" pitchFamily="34" charset="0"/>
              </a:rPr>
              <a:t>в сфере с/х или обрабатывающей промышленности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Arial" panose="020B0604020202020204" pitchFamily="34" charset="0"/>
              </a:rPr>
              <a:t>Помощь в получении субсидий на запуск линии производства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Arial" panose="020B0604020202020204" pitchFamily="34" charset="0"/>
              </a:rPr>
              <a:t>Разрешительная документация: сертификация, патентование и т.п.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A98D9A-C1E6-C52B-6AD7-4DF81B55995A}"/>
              </a:ext>
            </a:extLst>
          </p:cNvPr>
          <p:cNvSpPr txBox="1"/>
          <p:nvPr/>
        </p:nvSpPr>
        <p:spPr>
          <a:xfrm>
            <a:off x="614270" y="4436984"/>
            <a:ext cx="2536159" cy="334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для производственных ОКВЭД</a:t>
            </a:r>
          </a:p>
        </p:txBody>
      </p:sp>
      <p:sp>
        <p:nvSpPr>
          <p:cNvPr id="40" name="Стрелка: пятиугольник 42">
            <a:extLst>
              <a:ext uri="{FF2B5EF4-FFF2-40B4-BE49-F238E27FC236}">
                <a16:creationId xmlns:a16="http://schemas.microsoft.com/office/drawing/2014/main" id="{8B353CB8-4B30-BC55-E015-1D7B50C511FD}"/>
              </a:ext>
            </a:extLst>
          </p:cNvPr>
          <p:cNvSpPr/>
          <p:nvPr/>
        </p:nvSpPr>
        <p:spPr>
          <a:xfrm>
            <a:off x="385681" y="6218663"/>
            <a:ext cx="73151" cy="7315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0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58624" y="1770856"/>
            <a:ext cx="2983642" cy="1269578"/>
          </a:xfrm>
          <a:prstGeom prst="rect">
            <a:avLst/>
          </a:prstGeom>
          <a:solidFill>
            <a:srgbClr val="2569AA"/>
          </a:solidFill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на организацию бизнеса</a:t>
            </a:r>
          </a:p>
          <a:p>
            <a:pPr algn="ctr"/>
            <a:endParaRPr lang="ru-RU" sz="105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51875" y="1763367"/>
            <a:ext cx="2979761" cy="1261884"/>
          </a:xfrm>
          <a:prstGeom prst="rect">
            <a:avLst/>
          </a:prstGeom>
          <a:solidFill>
            <a:srgbClr val="2569AA"/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на ведение личного подсобного хозяйства </a:t>
            </a:r>
          </a:p>
          <a:p>
            <a:pPr algn="ctr"/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F388C55-5FA3-64D4-2FFE-FD62FE4F2693}"/>
              </a:ext>
            </a:extLst>
          </p:cNvPr>
          <p:cNvSpPr/>
          <p:nvPr/>
        </p:nvSpPr>
        <p:spPr>
          <a:xfrm rot="5400000">
            <a:off x="3591609" y="-3378644"/>
            <a:ext cx="1067711" cy="8250929"/>
          </a:xfrm>
          <a:prstGeom prst="rect">
            <a:avLst/>
          </a:prstGeom>
          <a:solidFill>
            <a:srgbClr val="2569A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1033DE-4125-FBDA-13D9-9194DF6FC6E1}"/>
              </a:ext>
            </a:extLst>
          </p:cNvPr>
          <p:cNvSpPr txBox="1"/>
          <p:nvPr/>
        </p:nvSpPr>
        <p:spPr>
          <a:xfrm>
            <a:off x="366649" y="510980"/>
            <a:ext cx="955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СОЦИАЛЬНЫЙ КОНТРАКТ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67359" y="3149659"/>
            <a:ext cx="2910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до 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350 000 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9743" y="3642101"/>
            <a:ext cx="3257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на организацию бизнеса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44670" y="3149659"/>
            <a:ext cx="2910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до 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200 000 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51875" y="3633808"/>
            <a:ext cx="2979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на ведение ЛПХ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5599" y="4165321"/>
            <a:ext cx="2295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до 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30 000 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67359" y="4696834"/>
            <a:ext cx="2246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на обучение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451879" y="4165321"/>
            <a:ext cx="2295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до 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30 000 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383639" y="4696834"/>
            <a:ext cx="2246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на обучение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71503" y="3891826"/>
            <a:ext cx="424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569AA"/>
                </a:solidFill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294876" y="3891826"/>
            <a:ext cx="424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569AA"/>
                </a:solidFill>
                <a:latin typeface="Century Gothic" panose="020B0502020202020204" pitchFamily="34" charset="0"/>
              </a:rPr>
              <a:t>+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16431" r="11425" b="13016"/>
          <a:stretch/>
        </p:blipFill>
        <p:spPr>
          <a:xfrm>
            <a:off x="162853" y="1798632"/>
            <a:ext cx="5422211" cy="40562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76640" y="5255527"/>
            <a:ext cx="59438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максимальный срок действия </a:t>
            </a:r>
            <a:b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социального контракта</a:t>
            </a:r>
          </a:p>
          <a:p>
            <a:pPr algn="ctr"/>
            <a:r>
              <a:rPr lang="ru-RU" sz="3200" b="1" dirty="0">
                <a:solidFill>
                  <a:srgbClr val="2569AA"/>
                </a:solidFill>
                <a:latin typeface="Century Gothic" panose="020B0502020202020204" pitchFamily="34" charset="0"/>
              </a:rPr>
              <a:t>12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41805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7F4C2-6E4D-8F75-F654-CE6E97A7B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F388C55-5FA3-64D4-2FFE-FD62FE4F2693}"/>
              </a:ext>
            </a:extLst>
          </p:cNvPr>
          <p:cNvSpPr/>
          <p:nvPr/>
        </p:nvSpPr>
        <p:spPr>
          <a:xfrm rot="5400000">
            <a:off x="4046935" y="-3913447"/>
            <a:ext cx="1067711" cy="9161586"/>
          </a:xfrm>
          <a:prstGeom prst="rect">
            <a:avLst/>
          </a:prstGeom>
          <a:solidFill>
            <a:srgbClr val="2569AA"/>
          </a:solidFill>
          <a:ln>
            <a:solidFill>
              <a:srgbClr val="2569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150D63-21A5-6ACE-A8BC-EACC9877B637}"/>
              </a:ext>
            </a:extLst>
          </p:cNvPr>
          <p:cNvSpPr/>
          <p:nvPr/>
        </p:nvSpPr>
        <p:spPr>
          <a:xfrm>
            <a:off x="0" y="6248781"/>
            <a:ext cx="12192000" cy="646332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0DD13E-3586-4C05-AA27-1249D9938C44}"/>
              </a:ext>
            </a:extLst>
          </p:cNvPr>
          <p:cNvSpPr/>
          <p:nvPr/>
        </p:nvSpPr>
        <p:spPr>
          <a:xfrm>
            <a:off x="596181" y="1453041"/>
            <a:ext cx="468196" cy="405765"/>
          </a:xfrm>
          <a:prstGeom prst="rect">
            <a:avLst/>
          </a:prstGeom>
          <a:solidFill>
            <a:srgbClr val="2C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ru-RU" sz="16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9364E2-98BE-AF9D-6CA7-CD0440CAF5F0}"/>
              </a:ext>
            </a:extLst>
          </p:cNvPr>
          <p:cNvSpPr/>
          <p:nvPr/>
        </p:nvSpPr>
        <p:spPr>
          <a:xfrm>
            <a:off x="6550280" y="1353201"/>
            <a:ext cx="530606" cy="405765"/>
          </a:xfrm>
          <a:prstGeom prst="rect">
            <a:avLst/>
          </a:prstGeom>
          <a:solidFill>
            <a:srgbClr val="2C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DB962-4643-8380-E4D9-EB375408FB7A}"/>
              </a:ext>
            </a:extLst>
          </p:cNvPr>
          <p:cNvSpPr txBox="1"/>
          <p:nvPr/>
        </p:nvSpPr>
        <p:spPr>
          <a:xfrm>
            <a:off x="7087228" y="2036145"/>
            <a:ext cx="36446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500" spc="-1" dirty="0">
                <a:solidFill>
                  <a:prstClr val="black"/>
                </a:solidFill>
                <a:latin typeface="Century Gothic" panose="020B0502020202020204" pitchFamily="34" charset="0"/>
              </a:rPr>
              <a:t>от 5 млн. рублей</a:t>
            </a:r>
          </a:p>
          <a:p>
            <a:r>
              <a:rPr lang="ru-RU" sz="1500" spc="-1" dirty="0">
                <a:solidFill>
                  <a:prstClr val="black"/>
                </a:solidFill>
                <a:latin typeface="Century Gothic" panose="020B0502020202020204" pitchFamily="34" charset="0"/>
              </a:rPr>
              <a:t>Ставка: 1-5 % годовых</a:t>
            </a:r>
          </a:p>
          <a:p>
            <a:r>
              <a:rPr lang="ru-RU" sz="1500" spc="-1" dirty="0">
                <a:solidFill>
                  <a:prstClr val="black"/>
                </a:solidFill>
                <a:latin typeface="Century Gothic" panose="020B0502020202020204" pitchFamily="34" charset="0"/>
              </a:rPr>
              <a:t>Срок: до 5 лет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89F69E-8A85-0011-B936-3782A1A29F47}"/>
              </a:ext>
            </a:extLst>
          </p:cNvPr>
          <p:cNvSpPr txBox="1"/>
          <p:nvPr/>
        </p:nvSpPr>
        <p:spPr>
          <a:xfrm>
            <a:off x="7221620" y="1403428"/>
            <a:ext cx="454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ЛЬГОТНЫЕ ФИНАНСИРОВАНИЕ</a:t>
            </a:r>
          </a:p>
          <a:p>
            <a:r>
              <a:rPr lang="ru-RU" sz="1600" b="1" dirty="0">
                <a:solidFill>
                  <a:srgbClr val="4472C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ПРОИЗВОДСТВЕННОЙ ОТРАСЛИ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7849BA-7C7A-F7B5-3AA7-7DDADAA73262}"/>
              </a:ext>
            </a:extLst>
          </p:cNvPr>
          <p:cNvSpPr txBox="1"/>
          <p:nvPr/>
        </p:nvSpPr>
        <p:spPr>
          <a:xfrm>
            <a:off x="1258834" y="1942315"/>
            <a:ext cx="4742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600" spc="-1" dirty="0">
                <a:solidFill>
                  <a:prstClr val="black"/>
                </a:solidFill>
                <a:latin typeface="Century Gothic" panose="020B0502020202020204" pitchFamily="34" charset="0"/>
              </a:rPr>
              <a:t>от 50 тыс.</a:t>
            </a:r>
            <a:r>
              <a:rPr lang="en-US" sz="1600" spc="-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600" spc="-1" dirty="0">
                <a:solidFill>
                  <a:prstClr val="black"/>
                </a:solidFill>
                <a:latin typeface="Century Gothic" panose="020B0502020202020204" pitchFamily="34" charset="0"/>
              </a:rPr>
              <a:t>руб. до 5 млн. рублей</a:t>
            </a:r>
          </a:p>
          <a:p>
            <a:r>
              <a:rPr lang="ru-RU" sz="1600" spc="-1" dirty="0">
                <a:solidFill>
                  <a:prstClr val="black"/>
                </a:solidFill>
                <a:latin typeface="Century Gothic" panose="020B0502020202020204" pitchFamily="34" charset="0"/>
              </a:rPr>
              <a:t>Срок: до 3 лет</a:t>
            </a:r>
            <a:endParaRPr lang="en-US" sz="1600" spc="-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ru-RU" sz="1600" spc="-1" dirty="0">
                <a:solidFill>
                  <a:prstClr val="black"/>
                </a:solidFill>
                <a:latin typeface="Century Gothic" panose="020B0502020202020204" pitchFamily="34" charset="0"/>
              </a:rPr>
              <a:t>Ставка: от 3 % до 13,5 % годовых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8AB7F5-143A-EFFC-414D-5BA9FFEC1EFA}"/>
              </a:ext>
            </a:extLst>
          </p:cNvPr>
          <p:cNvSpPr txBox="1"/>
          <p:nvPr/>
        </p:nvSpPr>
        <p:spPr>
          <a:xfrm>
            <a:off x="1117474" y="1403428"/>
            <a:ext cx="3375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ЛЬГОТНЫЕ</a:t>
            </a: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2C5A9C"/>
                </a:solidFill>
                <a:latin typeface="Century Gothic" panose="020B0502020202020204" pitchFamily="34" charset="0"/>
              </a:rPr>
              <a:t>МИКРОЗАЙМЫ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475083-4161-0AAF-4D35-294D69F01F7C}"/>
              </a:ext>
            </a:extLst>
          </p:cNvPr>
          <p:cNvSpPr txBox="1"/>
          <p:nvPr/>
        </p:nvSpPr>
        <p:spPr>
          <a:xfrm>
            <a:off x="1258834" y="2938926"/>
            <a:ext cx="40846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ЛЬГОТНЫЙ</a:t>
            </a:r>
            <a:r>
              <a:rPr lang="ru-RU" sz="1600" b="1" dirty="0">
                <a:solidFill>
                  <a:srgbClr val="56221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2C5A9C"/>
                </a:solidFill>
                <a:latin typeface="Century Gothic" panose="020B0502020202020204" pitchFamily="34" charset="0"/>
              </a:rPr>
              <a:t>ЛИЗИНГ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БЕЗ ПЕРВОНАЧАЛЬНОГО  ВЗНОСА  </a:t>
            </a:r>
            <a:r>
              <a:rPr lang="ru-RU" sz="1600" b="1" dirty="0">
                <a:solidFill>
                  <a:srgbClr val="56221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504999-6380-685F-81FA-27A6FB60BFDD}"/>
              </a:ext>
            </a:extLst>
          </p:cNvPr>
          <p:cNvSpPr txBox="1"/>
          <p:nvPr/>
        </p:nvSpPr>
        <p:spPr>
          <a:xfrm>
            <a:off x="1258834" y="3799612"/>
            <a:ext cx="44594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spc="-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 500 тыс. до 50 млн. рублей</a:t>
            </a:r>
          </a:p>
          <a:p>
            <a:r>
              <a:rPr lang="ru-RU" sz="1600" u="sng" spc="-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удорожание в год:</a:t>
            </a:r>
          </a:p>
          <a:p>
            <a:r>
              <a:rPr lang="ru-RU" sz="1600" spc="-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 1,9% - 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для отечественного оборудования</a:t>
            </a:r>
            <a:endParaRPr lang="ru-RU" sz="1600" spc="-1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 2,6% </a:t>
            </a:r>
            <a:r>
              <a:rPr lang="ru-RU" sz="1600" spc="-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для иностранного оборудования</a:t>
            </a:r>
            <a:endParaRPr lang="ru-RU" sz="1600" spc="-1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sz="1600" spc="-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Срок: от 13 мес. до 84 мес. (7 лет) </a:t>
            </a:r>
          </a:p>
          <a:p>
            <a:r>
              <a:rPr lang="ru-RU" sz="1600" spc="-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</a:t>
            </a:r>
            <a:r>
              <a:rPr lang="ru-RU" sz="1400" i="1" u="sng" spc="-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Прием заявок приостановлен до 2025 года. В 2024 году принимаются заявки от СМСП, зарегистрированных менее года)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094314-4D91-2B95-2CA9-6BA3E322892E}"/>
              </a:ext>
            </a:extLst>
          </p:cNvPr>
          <p:cNvSpPr txBox="1"/>
          <p:nvPr/>
        </p:nvSpPr>
        <p:spPr>
          <a:xfrm>
            <a:off x="282627" y="268969"/>
            <a:ext cx="9477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latin typeface="Circe Bold" panose="020B0602020203020203" pitchFamily="34" charset="-52"/>
              </a:rPr>
              <a:t>ФИНАНСОВЫЕ ИНСТРУМЕНТЫ </a:t>
            </a:r>
          </a:p>
          <a:p>
            <a:r>
              <a:rPr lang="ru-RU" sz="2000" dirty="0">
                <a:solidFill>
                  <a:prstClr val="white"/>
                </a:solidFill>
                <a:latin typeface="Circe Bold" panose="020B0602020203020203" pitchFamily="34" charset="-52"/>
              </a:rPr>
              <a:t>(самозанятые, ИП, микробизнес, малый и средний бизнес)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F1059-EE64-A5D6-018C-A870A445D10C}"/>
              </a:ext>
            </a:extLst>
          </p:cNvPr>
          <p:cNvSpPr txBox="1"/>
          <p:nvPr/>
        </p:nvSpPr>
        <p:spPr>
          <a:xfrm>
            <a:off x="282627" y="6292791"/>
            <a:ext cx="11728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Информация актуальна на 01.12.2024. </a:t>
            </a:r>
          </a:p>
          <a:p>
            <a:r>
              <a:rPr lang="ru-RU" sz="140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Актуальные процентные ставки и полные условия кредитования вы можете узнать у консультантов центра «Мой бизнес»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9C6A2-BCC7-86AD-052A-DF25DB89EF13}"/>
              </a:ext>
            </a:extLst>
          </p:cNvPr>
          <p:cNvSpPr txBox="1"/>
          <p:nvPr/>
        </p:nvSpPr>
        <p:spPr>
          <a:xfrm>
            <a:off x="7221618" y="2922175"/>
            <a:ext cx="337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Льготное кредитование </a:t>
            </a:r>
            <a:r>
              <a:rPr lang="ru-RU" sz="1800" b="1" dirty="0">
                <a:solidFill>
                  <a:srgbClr val="2C5A9C"/>
                </a:solidFill>
                <a:latin typeface="Century Gothic" panose="020B0502020202020204" pitchFamily="34" charset="0"/>
              </a:rPr>
              <a:t>сельхозпроизводителей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90EF5D-5041-820D-5DAA-22C953FE958D}"/>
              </a:ext>
            </a:extLst>
          </p:cNvPr>
          <p:cNvSpPr/>
          <p:nvPr/>
        </p:nvSpPr>
        <p:spPr>
          <a:xfrm>
            <a:off x="6550280" y="2949506"/>
            <a:ext cx="530606" cy="405765"/>
          </a:xfrm>
          <a:prstGeom prst="rect">
            <a:avLst/>
          </a:prstGeom>
          <a:solidFill>
            <a:srgbClr val="2C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B69471-8CAC-86E2-4E62-72186CAD65F7}"/>
              </a:ext>
            </a:extLst>
          </p:cNvPr>
          <p:cNvSpPr/>
          <p:nvPr/>
        </p:nvSpPr>
        <p:spPr>
          <a:xfrm>
            <a:off x="596181" y="2993190"/>
            <a:ext cx="530606" cy="405765"/>
          </a:xfrm>
          <a:prstGeom prst="rect">
            <a:avLst/>
          </a:prstGeom>
          <a:solidFill>
            <a:srgbClr val="2C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069861-B9B7-0205-F182-748BEC3BA145}"/>
              </a:ext>
            </a:extLst>
          </p:cNvPr>
          <p:cNvSpPr txBox="1"/>
          <p:nvPr/>
        </p:nvSpPr>
        <p:spPr>
          <a:xfrm>
            <a:off x="7080886" y="3474817"/>
            <a:ext cx="44537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400" b="1" dirty="0">
                <a:solidFill>
                  <a:srgbClr val="333333"/>
                </a:solidFill>
                <a:latin typeface="Century Gothic" panose="020B0502020202020204" pitchFamily="34" charset="0"/>
              </a:rPr>
              <a:t>Ставка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</a:rPr>
              <a:t>8,3 % годовых – для приоритетных видов*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</a:rPr>
              <a:t>12,5% годовых – для других видов деятельности</a:t>
            </a:r>
            <a:br>
              <a:rPr lang="ru-RU" sz="1400" dirty="0">
                <a:latin typeface="Century Gothic" panose="020B0502020202020204" pitchFamily="34" charset="0"/>
              </a:rPr>
            </a:b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rgbClr val="333333"/>
                </a:solidFill>
                <a:latin typeface="Century Gothic" panose="020B0502020202020204" pitchFamily="34" charset="0"/>
              </a:rPr>
              <a:t>Срок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</a:rPr>
              <a:t>до 12 мес. – на текущую деятельность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</a:rPr>
              <a:t>от 2 до 15 лет – инвестиционное финансирование</a:t>
            </a:r>
          </a:p>
          <a:p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050" dirty="0">
                <a:solidFill>
                  <a:srgbClr val="333333"/>
                </a:solidFill>
                <a:latin typeface="Century Gothic" panose="020B0502020202020204" pitchFamily="34" charset="0"/>
              </a:rPr>
              <a:t>* </a:t>
            </a:r>
            <a:r>
              <a:rPr lang="ru-RU" sz="1050" b="1" i="1" u="sng" dirty="0">
                <a:solidFill>
                  <a:srgbClr val="333333"/>
                </a:solidFill>
                <a:latin typeface="Century Gothic" panose="020B0502020202020204" pitchFamily="34" charset="0"/>
              </a:rPr>
              <a:t>Приоритетные виды деятельности: </a:t>
            </a:r>
          </a:p>
          <a:p>
            <a:r>
              <a:rPr lang="ru-RU" sz="1050" b="1" dirty="0">
                <a:solidFill>
                  <a:srgbClr val="333333"/>
                </a:solidFill>
                <a:latin typeface="Century Gothic" panose="020B0502020202020204" pitchFamily="34" charset="0"/>
              </a:rPr>
              <a:t>селекция, генетика, молочное скотоводство, птицеводство, производство яиц, мукомольное и хлебопекарное производство, первичная переработка животноводства</a:t>
            </a:r>
            <a:endParaRPr lang="ru-RU" sz="1050" b="1" spc="-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8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AEE208-BDDB-48DF-809B-6FBF7456FA50}"/>
              </a:ext>
            </a:extLst>
          </p:cNvPr>
          <p:cNvSpPr txBox="1"/>
          <p:nvPr/>
        </p:nvSpPr>
        <p:spPr>
          <a:xfrm>
            <a:off x="3325847" y="653229"/>
            <a:ext cx="849593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baseline="30000" dirty="0">
                <a:solidFill>
                  <a:srgbClr val="2F559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Поручительство предоставляется в качестве залогового обеспечения по кредитам, займам, банковской гарантии, лизингу </a:t>
            </a:r>
            <a:endParaRPr lang="ru-RU" sz="2800" b="1" dirty="0">
              <a:solidFill>
                <a:srgbClr val="2F559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4142E3E-CF28-4D6C-B25A-B6340BC68F12}"/>
              </a:ext>
            </a:extLst>
          </p:cNvPr>
          <p:cNvCxnSpPr/>
          <p:nvPr/>
        </p:nvCxnSpPr>
        <p:spPr>
          <a:xfrm>
            <a:off x="371475" y="6454836"/>
            <a:ext cx="11485563" cy="0"/>
          </a:xfrm>
          <a:prstGeom prst="line">
            <a:avLst/>
          </a:prstGeom>
          <a:ln w="38100">
            <a:solidFill>
              <a:schemeClr val="bg1">
                <a:lumMod val="95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A7AD550-DD62-4650-9A3D-724E17CDC6DF}"/>
              </a:ext>
            </a:extLst>
          </p:cNvPr>
          <p:cNvSpPr/>
          <p:nvPr/>
        </p:nvSpPr>
        <p:spPr>
          <a:xfrm>
            <a:off x="-236892" y="-19159"/>
            <a:ext cx="3335382" cy="6877159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C574F98-DB5F-44A3-83EB-3C8160C13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33375"/>
            <a:ext cx="1183910" cy="56117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4D145D1-0960-4CCE-8321-D3FFFA595BB0}"/>
              </a:ext>
            </a:extLst>
          </p:cNvPr>
          <p:cNvSpPr/>
          <p:nvPr/>
        </p:nvSpPr>
        <p:spPr>
          <a:xfrm>
            <a:off x="32542" y="1773517"/>
            <a:ext cx="5899166" cy="41402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1200" dirty="0">
              <a:solidFill>
                <a:prstClr val="black"/>
              </a:solidFill>
              <a:latin typeface="Circe" panose="020B0604020202020204" charset="-52"/>
              <a:cs typeface="Arial" pitchFamily="34" charset="0"/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>
              <a:defRPr/>
            </a:pPr>
            <a:r>
              <a:rPr lang="ru-RU" b="1" dirty="0">
                <a:solidFill>
                  <a:srgbClr val="3159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Для производственных ОКВЭД: </a:t>
            </a:r>
            <a:br>
              <a:rPr lang="en-US" dirty="0">
                <a:solidFill>
                  <a:srgbClr val="3159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D221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70% от суммы финансирования </a:t>
            </a:r>
            <a:br>
              <a:rPr lang="en-US" dirty="0">
                <a:solidFill>
                  <a:srgbClr val="3D221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D221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 более 42 млн. руб.  </a:t>
            </a:r>
          </a:p>
          <a:p>
            <a:pPr>
              <a:defRPr/>
            </a:pPr>
            <a:endParaRPr lang="ru-RU" dirty="0">
              <a:solidFill>
                <a:srgbClr val="3D221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73050">
              <a:defRPr/>
            </a:pPr>
            <a:r>
              <a:rPr lang="ru-RU" b="1" dirty="0">
                <a:solidFill>
                  <a:srgbClr val="3159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Для ОКВЭД категорий </a:t>
            </a:r>
            <a:r>
              <a:rPr lang="en-US" b="1" dirty="0">
                <a:solidFill>
                  <a:srgbClr val="3159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</a:t>
            </a:r>
            <a:r>
              <a:rPr lang="ru-RU" b="1" dirty="0">
                <a:solidFill>
                  <a:srgbClr val="3159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К, </a:t>
            </a:r>
            <a:r>
              <a:rPr lang="en-US" b="1" dirty="0">
                <a:solidFill>
                  <a:srgbClr val="3159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</a:t>
            </a:r>
            <a:r>
              <a:rPr lang="ru-RU" b="1" dirty="0">
                <a:solidFill>
                  <a:srgbClr val="3159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3159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</a:t>
            </a:r>
            <a:r>
              <a:rPr lang="ru-RU" b="1" dirty="0">
                <a:solidFill>
                  <a:srgbClr val="3159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solidFill>
                  <a:srgbClr val="3159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D221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 50% от суммы финансирования</a:t>
            </a:r>
            <a:br>
              <a:rPr lang="en-US" dirty="0">
                <a:solidFill>
                  <a:srgbClr val="3D221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D221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 более 25 </a:t>
            </a:r>
            <a:r>
              <a:rPr lang="ru-RU" dirty="0" err="1">
                <a:solidFill>
                  <a:srgbClr val="3D221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млн.руб</a:t>
            </a:r>
            <a:r>
              <a:rPr lang="ru-RU" dirty="0">
                <a:solidFill>
                  <a:srgbClr val="3D221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3D221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73050">
              <a:defRPr/>
            </a:pPr>
            <a:endParaRPr lang="en-US" dirty="0">
              <a:solidFill>
                <a:srgbClr val="3D221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73050">
              <a:defRPr/>
            </a:pPr>
            <a:r>
              <a:rPr lang="ru-RU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G</a:t>
            </a:r>
            <a:r>
              <a:rPr lang="en-US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 - </a:t>
            </a:r>
            <a:r>
              <a:rPr lang="ru-RU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45,</a:t>
            </a:r>
            <a:r>
              <a:rPr lang="en-US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46,</a:t>
            </a:r>
            <a:r>
              <a:rPr lang="en-US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47   </a:t>
            </a:r>
          </a:p>
          <a:p>
            <a:pPr marL="273050">
              <a:defRPr/>
            </a:pPr>
            <a:r>
              <a:rPr lang="ru-RU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K</a:t>
            </a:r>
            <a:r>
              <a:rPr lang="en-US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-</a:t>
            </a:r>
            <a:r>
              <a:rPr lang="en-US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64,</a:t>
            </a:r>
            <a:r>
              <a:rPr lang="en-US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65,</a:t>
            </a:r>
            <a:r>
              <a:rPr lang="en-US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66</a:t>
            </a:r>
          </a:p>
          <a:p>
            <a:pPr marL="273050">
              <a:defRPr/>
            </a:pPr>
            <a:r>
              <a:rPr lang="ru-RU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L</a:t>
            </a:r>
            <a:r>
              <a:rPr lang="en-US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 - </a:t>
            </a:r>
            <a:r>
              <a:rPr lang="ru-RU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68 </a:t>
            </a:r>
          </a:p>
          <a:p>
            <a:pPr marL="273050">
              <a:defRPr/>
            </a:pPr>
            <a:r>
              <a:rPr lang="en-US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S - </a:t>
            </a:r>
            <a:r>
              <a:rPr lang="ru-RU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94,</a:t>
            </a:r>
            <a:r>
              <a:rPr lang="en-US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95,</a:t>
            </a:r>
            <a:r>
              <a:rPr lang="en-US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3D221B"/>
                </a:solidFill>
                <a:latin typeface="Century Gothic" panose="020B0502020202020204" pitchFamily="34" charset="0"/>
                <a:cs typeface="Arial" pitchFamily="34" charset="0"/>
              </a:rPr>
              <a:t>96</a:t>
            </a:r>
            <a:endParaRPr lang="ru-RU" b="1" baseline="30000" dirty="0">
              <a:solidFill>
                <a:srgbClr val="3D221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irce" panose="020B0604020202020204" charset="-52"/>
              <a:cs typeface="Arial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Circe" panose="020B0604020202020204" charset="-52"/>
                <a:cs typeface="Arial" pitchFamily="34" charset="0"/>
              </a:rPr>
              <a:t> </a:t>
            </a:r>
          </a:p>
          <a:p>
            <a:r>
              <a:rPr lang="ru-RU" b="1" baseline="30000" dirty="0">
                <a:solidFill>
                  <a:prstClr val="black"/>
                </a:solidFill>
                <a:latin typeface="Circe" panose="020B0604020202020204" charset="-5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550EB-3AAE-B979-6C87-A4C734D7E2D4}"/>
              </a:ext>
            </a:extLst>
          </p:cNvPr>
          <p:cNvSpPr txBox="1"/>
          <p:nvPr/>
        </p:nvSpPr>
        <p:spPr>
          <a:xfrm>
            <a:off x="6524872" y="6131670"/>
            <a:ext cx="493124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стоимость 0,5 % годовых от суммы поручительства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560981B-45F7-21C7-454E-E1DB660AD7F6}"/>
              </a:ext>
            </a:extLst>
          </p:cNvPr>
          <p:cNvGrpSpPr/>
          <p:nvPr/>
        </p:nvGrpSpPr>
        <p:grpSpPr>
          <a:xfrm>
            <a:off x="6114256" y="1288103"/>
            <a:ext cx="5848333" cy="4648983"/>
            <a:chOff x="1388046" y="272826"/>
            <a:chExt cx="5804689" cy="4594611"/>
          </a:xfrm>
        </p:grpSpPr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0C11E7BA-D852-F438-CFD0-30BE507776C4}"/>
                </a:ext>
              </a:extLst>
            </p:cNvPr>
            <p:cNvCxnSpPr/>
            <p:nvPr/>
          </p:nvCxnSpPr>
          <p:spPr>
            <a:xfrm flipH="1" flipV="1">
              <a:off x="4451684" y="1474844"/>
              <a:ext cx="1949116" cy="2237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B27C3703-FAEC-7BE6-69F2-9F31A8D50EF5}"/>
                </a:ext>
              </a:extLst>
            </p:cNvPr>
            <p:cNvCxnSpPr/>
            <p:nvPr/>
          </p:nvCxnSpPr>
          <p:spPr>
            <a:xfrm flipV="1">
              <a:off x="2516677" y="4037114"/>
              <a:ext cx="3777916" cy="1203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7B339310-3125-466C-FC1B-CD959BFEC8BB}"/>
                </a:ext>
              </a:extLst>
            </p:cNvPr>
            <p:cNvCxnSpPr/>
            <p:nvPr/>
          </p:nvCxnSpPr>
          <p:spPr>
            <a:xfrm flipH="1">
              <a:off x="2411770" y="1474844"/>
              <a:ext cx="1624262" cy="231006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13A2557-DB6F-3924-3381-EDC37477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527"/>
                      </a14:imgEffect>
                      <a14:imgEffect>
                        <a14:saturation sat="23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51234" y="3264515"/>
              <a:ext cx="741501" cy="121275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F328BB-B5A1-1863-43BA-932E079858BE}"/>
                </a:ext>
              </a:extLst>
            </p:cNvPr>
            <p:cNvSpPr txBox="1"/>
            <p:nvPr/>
          </p:nvSpPr>
          <p:spPr>
            <a:xfrm>
              <a:off x="6233994" y="4469875"/>
              <a:ext cx="912094" cy="365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srgbClr val="4472C4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verpass Black" panose="020B0604020202020204" charset="-52"/>
                </a:rPr>
                <a:t>ФОНД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C24CDC-8DCE-C829-7CD7-60EDBE68E42C}"/>
                </a:ext>
              </a:extLst>
            </p:cNvPr>
            <p:cNvSpPr txBox="1"/>
            <p:nvPr/>
          </p:nvSpPr>
          <p:spPr>
            <a:xfrm>
              <a:off x="3870954" y="1167067"/>
              <a:ext cx="845483" cy="36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n w="0"/>
                  <a:solidFill>
                    <a:srgbClr val="4472C4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verpass Black" panose="020B0604020202020204" charset="-52"/>
                </a:rPr>
                <a:t>БАНК</a:t>
              </a: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0524DF04-AA5E-1423-2336-E7118DBF4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500" r="9238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57143" y="272826"/>
              <a:ext cx="1073104" cy="107310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08C044-9B7E-D6A6-AC57-BF9CB0C98144}"/>
                </a:ext>
              </a:extLst>
            </p:cNvPr>
            <p:cNvSpPr txBox="1"/>
            <p:nvPr/>
          </p:nvSpPr>
          <p:spPr>
            <a:xfrm rot="2950886">
              <a:off x="4567807" y="2398023"/>
              <a:ext cx="2075887" cy="366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srgbClr val="4472C4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verpass Black" panose="020B0604020202020204" charset="-52"/>
                </a:rPr>
                <a:t>поручительство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30A852-C5CE-05CA-8893-A18E7B2945F9}"/>
                </a:ext>
              </a:extLst>
            </p:cNvPr>
            <p:cNvSpPr txBox="1"/>
            <p:nvPr/>
          </p:nvSpPr>
          <p:spPr>
            <a:xfrm>
              <a:off x="2836710" y="4034349"/>
              <a:ext cx="3276697" cy="36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 w="0"/>
                  <a:solidFill>
                    <a:srgbClr val="4472C4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verpass Black" panose="020B0604020202020204" charset="-52"/>
                </a:rPr>
                <a:t>содействие кредитованию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B1D849-3BEC-83DB-D0D5-A7630FA1BB19}"/>
                </a:ext>
              </a:extLst>
            </p:cNvPr>
            <p:cNvSpPr txBox="1"/>
            <p:nvPr/>
          </p:nvSpPr>
          <p:spPr>
            <a:xfrm>
              <a:off x="3439487" y="3750368"/>
              <a:ext cx="2045208" cy="36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srgbClr val="4472C4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verpass Black" panose="020B0604020202020204" charset="-52"/>
                </a:rPr>
                <a:t>вознаграждение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EFE735B-7BF4-15B2-99CD-496B9AB3E839}"/>
                </a:ext>
              </a:extLst>
            </p:cNvPr>
            <p:cNvSpPr txBox="1"/>
            <p:nvPr/>
          </p:nvSpPr>
          <p:spPr>
            <a:xfrm rot="18293360">
              <a:off x="2273008" y="2588747"/>
              <a:ext cx="1932294" cy="366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srgbClr val="4472C4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verpass Black" panose="020B0604020202020204" charset="-52"/>
                </a:rPr>
                <a:t>кредитование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EBB3C3-B0BD-6FFB-AECC-C0FFC002C312}"/>
                </a:ext>
              </a:extLst>
            </p:cNvPr>
            <p:cNvSpPr txBox="1"/>
            <p:nvPr/>
          </p:nvSpPr>
          <p:spPr>
            <a:xfrm rot="18295291">
              <a:off x="2084996" y="2498438"/>
              <a:ext cx="1896684" cy="366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srgbClr val="4472C4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verpass Black" panose="020B0604020202020204" charset="-52"/>
                </a:rPr>
                <a:t>обеспечение</a:t>
              </a:r>
            </a:p>
          </p:txBody>
        </p:sp>
        <p:pic>
          <p:nvPicPr>
            <p:cNvPr id="32" name="Picture 4" descr="https://hondacikarangsales.com/wp-content/uploads/2023/06/1.png">
              <a:extLst>
                <a:ext uri="{FF2B5EF4-FFF2-40B4-BE49-F238E27FC236}">
                  <a16:creationId xmlns:a16="http://schemas.microsoft.com/office/drawing/2014/main" id="{5922541A-C63D-AF94-0884-CD6479C53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046" y="3586778"/>
              <a:ext cx="1448664" cy="1020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84552FA-AF34-5D57-95C9-12F5BE34E600}"/>
                </a:ext>
              </a:extLst>
            </p:cNvPr>
            <p:cNvSpPr txBox="1"/>
            <p:nvPr/>
          </p:nvSpPr>
          <p:spPr>
            <a:xfrm>
              <a:off x="1609744" y="4502425"/>
              <a:ext cx="1141163" cy="36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srgbClr val="4472C4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verpass Black" panose="020B0604020202020204" charset="-52"/>
                </a:rPr>
                <a:t>КЛИЕНТ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9F1E13C-3625-A763-6AFC-DE1B0F6EF104}"/>
              </a:ext>
            </a:extLst>
          </p:cNvPr>
          <p:cNvSpPr txBox="1"/>
          <p:nvPr/>
        </p:nvSpPr>
        <p:spPr>
          <a:xfrm>
            <a:off x="3325847" y="227520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Circe Bold" panose="020B0602020203020203" pitchFamily="34" charset="-52"/>
              </a:rPr>
              <a:t>КРЕДИТНО-ГАРАНТИЙНЫЙ МЕХАНИЗМ</a:t>
            </a:r>
          </a:p>
        </p:txBody>
      </p:sp>
    </p:spTree>
    <p:extLst>
      <p:ext uri="{BB962C8B-B14F-4D97-AF65-F5344CB8AC3E}">
        <p14:creationId xmlns:p14="http://schemas.microsoft.com/office/powerpoint/2010/main" val="417606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A7AD550-DD62-4650-9A3D-724E17CDC6DF}"/>
              </a:ext>
            </a:extLst>
          </p:cNvPr>
          <p:cNvSpPr/>
          <p:nvPr/>
        </p:nvSpPr>
        <p:spPr>
          <a:xfrm>
            <a:off x="9210271" y="1"/>
            <a:ext cx="297832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EE208-BDDB-48DF-809B-6FBF7456FA50}"/>
              </a:ext>
            </a:extLst>
          </p:cNvPr>
          <p:cNvSpPr txBox="1"/>
          <p:nvPr/>
        </p:nvSpPr>
        <p:spPr>
          <a:xfrm>
            <a:off x="465881" y="372940"/>
            <a:ext cx="2351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ru-RU"/>
            </a:defPPr>
            <a:lvl1pPr>
              <a:lnSpc>
                <a:spcPct val="80000"/>
              </a:lnSpc>
              <a:defRPr sz="4000">
                <a:solidFill>
                  <a:srgbClr val="1F75B6"/>
                </a:solidFill>
                <a:latin typeface="Circe Bold" panose="020B0602020203020203" pitchFamily="34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1F75B6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+mn-cs"/>
              </a:rPr>
              <a:t>ГРАНТЫ</a:t>
            </a:r>
            <a:r>
              <a:rPr kumimoji="0" lang="ru-RU" sz="4000" b="0" i="0" u="none" strike="noStrike" kern="1200" cap="none" spc="0" normalizeH="0" noProof="0" dirty="0">
                <a:ln>
                  <a:noFill/>
                </a:ln>
                <a:solidFill>
                  <a:srgbClr val="1F75B6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+mn-cs"/>
              </a:rPr>
              <a:t>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1F75B6"/>
              </a:solidFill>
              <a:effectLst/>
              <a:uLnTx/>
              <a:uFillTx/>
              <a:latin typeface="Circe Bold" panose="020B0602020203020203" pitchFamily="34" charset="-52"/>
              <a:ea typeface="+mn-e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50721" y="1160542"/>
            <a:ext cx="9488825" cy="5697461"/>
            <a:chOff x="362582" y="1004736"/>
            <a:chExt cx="12930180" cy="569746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4D145D1-0960-4CCE-8321-D3FFFA595BB0}"/>
                </a:ext>
              </a:extLst>
            </p:cNvPr>
            <p:cNvSpPr/>
            <p:nvPr/>
          </p:nvSpPr>
          <p:spPr>
            <a:xfrm>
              <a:off x="362582" y="1004736"/>
              <a:ext cx="12930180" cy="5184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277D9EF3-4243-4C65-B29D-932CE02D6FD9}"/>
                </a:ext>
              </a:extLst>
            </p:cNvPr>
            <p:cNvGrpSpPr/>
            <p:nvPr/>
          </p:nvGrpSpPr>
          <p:grpSpPr>
            <a:xfrm>
              <a:off x="512625" y="1192996"/>
              <a:ext cx="12515922" cy="5509201"/>
              <a:chOff x="936745" y="3073592"/>
              <a:chExt cx="8528397" cy="2634985"/>
            </a:xfrm>
          </p:grpSpPr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1FAD7B3E-4292-48F6-86EE-FFF921A1C39C}"/>
                  </a:ext>
                </a:extLst>
              </p:cNvPr>
              <p:cNvSpPr/>
              <p:nvPr/>
            </p:nvSpPr>
            <p:spPr>
              <a:xfrm>
                <a:off x="940040" y="3076217"/>
                <a:ext cx="3511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9BDC"/>
                    </a:solidFill>
                    <a:effectLst/>
                    <a:uLnTx/>
                    <a:uFillTx/>
                    <a:latin typeface="Circe Bold" panose="020B0602020203020203" pitchFamily="34" charset="-52"/>
                    <a:ea typeface="+mn-ea"/>
                    <a:cs typeface="Times New Roman" pitchFamily="18" charset="0"/>
                  </a:rPr>
                  <a:t>1</a:t>
                </a: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B9BDC"/>
                  </a:solidFill>
                  <a:effectLst/>
                  <a:uLnTx/>
                  <a:uFillTx/>
                  <a:latin typeface="Circe Bold" panose="020B0602020203020203" pitchFamily="34" charset="-52"/>
                  <a:ea typeface="+mn-ea"/>
                  <a:cs typeface="Times New Roman" pitchFamily="18" charset="0"/>
                </a:endParaRPr>
              </a:p>
            </p:txBody>
          </p:sp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02204808-DC6E-4879-8AB6-E90ADC502411}"/>
                  </a:ext>
                </a:extLst>
              </p:cNvPr>
              <p:cNvGrpSpPr/>
              <p:nvPr/>
            </p:nvGrpSpPr>
            <p:grpSpPr>
              <a:xfrm>
                <a:off x="936745" y="3073592"/>
                <a:ext cx="8528397" cy="2634985"/>
                <a:chOff x="936745" y="3146137"/>
                <a:chExt cx="8528397" cy="2634985"/>
              </a:xfrm>
            </p:grpSpPr>
            <p:sp>
              <p:nvSpPr>
                <p:cNvPr id="15" name="Прямоугольник 14">
                  <a:extLst>
                    <a:ext uri="{FF2B5EF4-FFF2-40B4-BE49-F238E27FC236}">
                      <a16:creationId xmlns:a16="http://schemas.microsoft.com/office/drawing/2014/main" id="{03C847EB-4AFE-4366-861B-03FDCB01ECA5}"/>
                    </a:ext>
                  </a:extLst>
                </p:cNvPr>
                <p:cNvSpPr/>
                <p:nvPr/>
              </p:nvSpPr>
              <p:spPr>
                <a:xfrm>
                  <a:off x="1116782" y="3146137"/>
                  <a:ext cx="8348360" cy="26349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ru-RU" sz="1600" b="1" cap="all" dirty="0" err="1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Грантовые</a:t>
                  </a:r>
                  <a:r>
                    <a:rPr lang="ru-RU" sz="1600" b="1" cap="all" dirty="0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  возможности </a:t>
                  </a:r>
                  <a:r>
                    <a:rPr lang="ru-RU" sz="1600" b="1" cap="all" dirty="0" err="1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Росмолодежи</a:t>
                  </a:r>
                  <a:r>
                    <a:rPr lang="ru-RU" sz="1600" b="1" cap="all" dirty="0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ru-RU" sz="16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Times New Roman" pitchFamily="18" charset="0"/>
                  </a:endParaRPr>
                </a:p>
                <a:p>
                  <a:pPr lvl="0">
                    <a:defRPr/>
                  </a:pPr>
                  <a:r>
                    <a:rPr lang="ru-RU" sz="1600" b="1" dirty="0" err="1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Times New Roman" pitchFamily="18" charset="0"/>
                    </a:rPr>
                    <a:t>Грантовый</a:t>
                  </a:r>
                  <a:r>
                    <a:rPr lang="ru-RU" sz="1600" b="1" dirty="0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Times New Roman" pitchFamily="18" charset="0"/>
                    </a:rPr>
                    <a:t> конкурс для молодых и социальных предпринимателей министерства экономического развития и промышленности Иркутской области </a:t>
                  </a:r>
                </a:p>
                <a:p>
                  <a:pPr>
                    <a:defRPr/>
                  </a:pPr>
                  <a:r>
                    <a:rPr lang="ru-RU" sz="1600" dirty="0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Times New Roman" pitchFamily="18" charset="0"/>
                    </a:rPr>
                    <a:t>(средства можно потратить на оборудование, ПО, аренду)</a:t>
                  </a:r>
                </a:p>
                <a:p>
                  <a:pPr lvl="0">
                    <a:defRPr/>
                  </a:pPr>
                  <a:endParaRPr lang="ru-RU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ru-RU" sz="16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ru-RU" sz="1600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b="1" dirty="0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Times New Roman" pitchFamily="18" charset="0"/>
                    </a:rPr>
                    <a:t>Фонд президентских грантов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b="1" dirty="0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Times New Roman" pitchFamily="18" charset="0"/>
                    </a:rPr>
                    <a:t>Президентский фонд культурных инициатив</a:t>
                  </a:r>
                  <a:endPara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Times New Roman" pitchFamily="18" charset="0"/>
                    </a:rPr>
                    <a:t>Другие направления </a:t>
                  </a:r>
                  <a:r>
                    <a:rPr kumimoji="0" lang="ru-RU" sz="1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Times New Roman" pitchFamily="18" charset="0"/>
                    </a:rPr>
                    <a:t>грантовой</a:t>
                  </a:r>
                  <a:r>
                    <a:rPr kumimoji="0" lang="ru-RU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Times New Roman" pitchFamily="18" charset="0"/>
                    </a:rPr>
                    <a:t> поддержки  </a:t>
                  </a:r>
                </a:p>
                <a:p>
                  <a:pPr lvl="0">
                    <a:defRPr/>
                  </a:pPr>
                  <a:r>
                    <a:rPr lang="ru-RU" sz="1600" dirty="0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Times New Roman" pitchFamily="18" charset="0"/>
                    </a:rPr>
                    <a:t>Губернское собрание общественности Иркутской области </a:t>
                  </a:r>
                  <a:r>
                    <a:rPr lang="ru-RU" sz="1600" dirty="0">
                      <a:solidFill>
                        <a:srgbClr val="01AEEE"/>
                      </a:solidFill>
                      <a:latin typeface="Century Gothic" panose="020B0502020202020204" pitchFamily="34" charset="0"/>
                      <a:cs typeface="Times New Roman" pitchFamily="18" charset="0"/>
                    </a:rPr>
                    <a:t>800 тыс. руб.</a:t>
                  </a:r>
                </a:p>
                <a:p>
                  <a:pPr lvl="0">
                    <a:defRPr/>
                  </a:pPr>
                  <a:r>
                    <a:rPr kumimoji="0" lang="ru-RU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Times New Roman" pitchFamily="18" charset="0"/>
                    </a:rPr>
                    <a:t>Фонд содействия инновациям до </a:t>
                  </a:r>
                  <a:r>
                    <a:rPr kumimoji="0" lang="ru-RU" sz="16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1AEE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Times New Roman" pitchFamily="18" charset="0"/>
                    </a:rPr>
                    <a:t>30 млн</a:t>
                  </a:r>
                  <a:r>
                    <a:rPr kumimoji="0" lang="ru-RU" sz="1600" i="0" u="none" strike="noStrike" kern="1200" cap="none" spc="0" normalizeH="0" noProof="0" dirty="0">
                      <a:ln>
                        <a:noFill/>
                      </a:ln>
                      <a:solidFill>
                        <a:srgbClr val="01AEE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Times New Roman" pitchFamily="18" charset="0"/>
                    </a:rPr>
                    <a:t> руб</a:t>
                  </a:r>
                  <a:r>
                    <a:rPr kumimoji="0" lang="ru-RU" sz="1600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Times New Roman" pitchFamily="18" charset="0"/>
                    </a:rPr>
                    <a:t>. </a:t>
                  </a:r>
                  <a:r>
                    <a:rPr kumimoji="0" lang="ru-RU" sz="1600" b="0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Times New Roman" pitchFamily="18" charset="0"/>
                    </a:rPr>
                    <a:t>в зависимости от номинации</a:t>
                  </a:r>
                  <a:endPara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Times New Roman" pitchFamily="18" charset="0"/>
                  </a:endParaRPr>
                </a:p>
                <a:p>
                  <a:pPr lvl="0">
                    <a:defRPr/>
                  </a:pPr>
                  <a:r>
                    <a:rPr kumimoji="0" lang="ru-RU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Times New Roman" pitchFamily="18" charset="0"/>
                    </a:rPr>
                    <a:t>Гранты </a:t>
                  </a:r>
                  <a:r>
                    <a:rPr kumimoji="0" lang="ru-RU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Times New Roman" pitchFamily="18" charset="0"/>
                    </a:rPr>
                    <a:t>Ен</a:t>
                  </a:r>
                  <a:r>
                    <a:rPr kumimoji="0" lang="ru-RU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Times New Roman" pitchFamily="18" charset="0"/>
                    </a:rPr>
                    <a:t>+ «Города со знаком +» </a:t>
                  </a:r>
                  <a:r>
                    <a:rPr kumimoji="0" lang="ru-RU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1AEE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Times New Roman" pitchFamily="18" charset="0"/>
                    </a:rPr>
                    <a:t>5 млн р.</a:t>
                  </a:r>
                </a:p>
                <a:p>
                  <a:pPr>
                    <a:defRPr/>
                  </a:pPr>
                  <a:r>
                    <a:rPr kumimoji="0" lang="ru-RU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Times New Roman" pitchFamily="18" charset="0"/>
                    </a:rPr>
                    <a:t>Гранты ИНК </a:t>
                  </a:r>
                  <a:r>
                    <a:rPr lang="ru-RU" sz="1600" noProof="0" dirty="0">
                      <a:solidFill>
                        <a:srgbClr val="01AEEE"/>
                      </a:solidFill>
                      <a:latin typeface="Century Gothic" panose="020B0502020202020204" pitchFamily="34" charset="0"/>
                      <a:cs typeface="Times New Roman" pitchFamily="18" charset="0"/>
                    </a:rPr>
                    <a:t>600 тыс.</a:t>
                  </a:r>
                  <a:r>
                    <a:rPr lang="ru-RU" sz="1600" dirty="0">
                      <a:solidFill>
                        <a:srgbClr val="01AEEE"/>
                      </a:solidFill>
                      <a:latin typeface="Century Gothic" panose="020B0502020202020204" pitchFamily="34" charset="0"/>
                      <a:cs typeface="Times New Roman" pitchFamily="18" charset="0"/>
                    </a:rPr>
                    <a:t> р.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Прямоугольник 18">
                  <a:extLst>
                    <a:ext uri="{FF2B5EF4-FFF2-40B4-BE49-F238E27FC236}">
                      <a16:creationId xmlns:a16="http://schemas.microsoft.com/office/drawing/2014/main" id="{481DBFA3-4078-476C-844B-C9EB8313DDC0}"/>
                    </a:ext>
                  </a:extLst>
                </p:cNvPr>
                <p:cNvSpPr/>
                <p:nvPr/>
              </p:nvSpPr>
              <p:spPr>
                <a:xfrm>
                  <a:off x="936745" y="3609742"/>
                  <a:ext cx="39397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B9BDC"/>
                      </a:solidFill>
                      <a:effectLst/>
                      <a:uLnTx/>
                      <a:uFillTx/>
                      <a:latin typeface="Circe Bold" panose="020B0602020203020203" pitchFamily="34" charset="-52"/>
                      <a:ea typeface="+mn-ea"/>
                      <a:cs typeface="Times New Roman" pitchFamily="18" charset="0"/>
                    </a:rPr>
                    <a:t>2</a:t>
                  </a: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9BDC"/>
                    </a:solidFill>
                    <a:effectLst/>
                    <a:uLnTx/>
                    <a:uFillTx/>
                    <a:latin typeface="Circe Bold" panose="020B0602020203020203" pitchFamily="34" charset="-52"/>
                    <a:ea typeface="+mn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E2F1CECD-74EE-45AD-854F-BC57834AB561}"/>
                  </a:ext>
                </a:extLst>
              </p:cNvPr>
              <p:cNvSpPr/>
              <p:nvPr/>
            </p:nvSpPr>
            <p:spPr>
              <a:xfrm>
                <a:off x="937018" y="4061565"/>
                <a:ext cx="3939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B9BDC"/>
                    </a:solidFill>
                    <a:effectLst/>
                    <a:uLnTx/>
                    <a:uFillTx/>
                    <a:latin typeface="Circe Bold" panose="020B0602020203020203" pitchFamily="34" charset="-52"/>
                    <a:ea typeface="+mn-ea"/>
                    <a:cs typeface="Times New Roman" pitchFamily="18" charset="0"/>
                  </a:rPr>
                  <a:t>3</a:t>
                </a: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B9BDC"/>
                  </a:solidFill>
                  <a:effectLst/>
                  <a:uLnTx/>
                  <a:uFillTx/>
                  <a:latin typeface="Circe Bold" panose="020B0602020203020203" pitchFamily="34" charset="-52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E2F1CECD-74EE-45AD-854F-BC57834AB561}"/>
                </a:ext>
              </a:extLst>
            </p:cNvPr>
            <p:cNvSpPr/>
            <p:nvPr/>
          </p:nvSpPr>
          <p:spPr>
            <a:xfrm>
              <a:off x="419316" y="4360217"/>
              <a:ext cx="5085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B9BDC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F3D70D8-4939-1E65-7674-3AB2E5581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179" y="268948"/>
            <a:ext cx="1762893" cy="835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202" y="4977851"/>
            <a:ext cx="20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B9BDC"/>
                </a:solidFill>
                <a:latin typeface="Circe Bold" panose="020B0602020203020203" pitchFamily="34" charset="-52"/>
                <a:cs typeface="Times New Roman" pitchFamily="18" charset="0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1AEE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56CFAA-B9E2-45C2-C64D-75AE33996C08}"/>
              </a:ext>
            </a:extLst>
          </p:cNvPr>
          <p:cNvSpPr txBox="1"/>
          <p:nvPr/>
        </p:nvSpPr>
        <p:spPr>
          <a:xfrm>
            <a:off x="864975" y="1670577"/>
            <a:ext cx="50949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600" spc="-1" dirty="0">
                <a:solidFill>
                  <a:prstClr val="black"/>
                </a:solidFill>
                <a:latin typeface="Circe" panose="020B0604020202020204" charset="-52"/>
              </a:rPr>
              <a:t>Возраст от 14 до 35 лет, до </a:t>
            </a:r>
            <a:r>
              <a:rPr lang="ru-RU" sz="1600" spc="-1" dirty="0">
                <a:solidFill>
                  <a:srgbClr val="01AEEE"/>
                </a:solidFill>
                <a:latin typeface="Circe" panose="020B0604020202020204" charset="-52"/>
              </a:rPr>
              <a:t>1 млн. руб.</a:t>
            </a:r>
          </a:p>
          <a:p>
            <a:r>
              <a:rPr lang="ru-RU" sz="1600" spc="-1" dirty="0">
                <a:solidFill>
                  <a:prstClr val="black"/>
                </a:solidFill>
                <a:latin typeface="Circe" panose="020B0604020202020204" charset="-52"/>
              </a:rPr>
              <a:t>(на социально ориентированные проекты)</a:t>
            </a:r>
          </a:p>
          <a:p>
            <a:r>
              <a:rPr lang="ru-RU" sz="1400" spc="-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D93F78-584C-D36A-A87F-FC03217FF7BA}"/>
              </a:ext>
            </a:extLst>
          </p:cNvPr>
          <p:cNvSpPr txBox="1"/>
          <p:nvPr/>
        </p:nvSpPr>
        <p:spPr>
          <a:xfrm>
            <a:off x="864975" y="3106669"/>
            <a:ext cx="665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600" spc="-1" dirty="0">
                <a:solidFill>
                  <a:srgbClr val="01AEEE"/>
                </a:solidFill>
                <a:latin typeface="Century Gothic" panose="020B0502020202020204" pitchFamily="34" charset="0"/>
              </a:rPr>
              <a:t>до 500 тыс. руб.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BCD26ACC-CEFA-3CB1-130C-5AB86FC5AC88}"/>
              </a:ext>
            </a:extLst>
          </p:cNvPr>
          <p:cNvSpPr txBox="1"/>
          <p:nvPr/>
        </p:nvSpPr>
        <p:spPr>
          <a:xfrm>
            <a:off x="853447" y="3112006"/>
            <a:ext cx="64664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cap="all" dirty="0">
              <a:latin typeface="Century Gothic" panose="020B0502020202020204" pitchFamily="34" charset="0"/>
            </a:endParaRPr>
          </a:p>
          <a:p>
            <a:r>
              <a:rPr lang="ru-RU" b="1" cap="all" dirty="0" err="1">
                <a:latin typeface="Century Gothic" panose="020B0502020202020204" pitchFamily="34" charset="0"/>
              </a:rPr>
              <a:t>Г</a:t>
            </a:r>
            <a:r>
              <a:rPr lang="ru-RU" b="1" dirty="0" err="1">
                <a:latin typeface="Century Gothic" panose="020B0502020202020204" pitchFamily="34" charset="0"/>
              </a:rPr>
              <a:t>рантовый</a:t>
            </a:r>
            <a:r>
              <a:rPr lang="ru-RU" b="1" dirty="0">
                <a:latin typeface="Century Gothic" panose="020B0502020202020204" pitchFamily="34" charset="0"/>
              </a:rPr>
              <a:t> конкурс министерства по молодежной политике </a:t>
            </a:r>
            <a:r>
              <a:rPr lang="ru-RU" sz="1400" dirty="0">
                <a:latin typeface="Century Gothic" panose="020B0502020202020204" pitchFamily="34" charset="0"/>
              </a:rPr>
              <a:t>(социально ориентированные проекты) </a:t>
            </a:r>
          </a:p>
          <a:p>
            <a:r>
              <a:rPr lang="ru-RU" sz="1600" dirty="0">
                <a:solidFill>
                  <a:srgbClr val="01AEEE"/>
                </a:solidFill>
                <a:latin typeface="Century Gothic" panose="020B0502020202020204" pitchFamily="34" charset="0"/>
              </a:rPr>
              <a:t>до 300 тыс. руб.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2502" y="4294266"/>
            <a:ext cx="20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B9BDC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Times New Roman" pitchFamily="18" charset="0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1AEE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05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DDF8CB7-2261-1E8D-8E68-3EE430A33FD8}"/>
              </a:ext>
            </a:extLst>
          </p:cNvPr>
          <p:cNvSpPr/>
          <p:nvPr/>
        </p:nvSpPr>
        <p:spPr>
          <a:xfrm rot="16200000">
            <a:off x="5574413" y="-5450449"/>
            <a:ext cx="1043172" cy="12192000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10CDEF-520A-4F89-A268-F3E6759D1CFD}"/>
              </a:ext>
            </a:extLst>
          </p:cNvPr>
          <p:cNvSpPr txBox="1"/>
          <p:nvPr/>
        </p:nvSpPr>
        <p:spPr>
          <a:xfrm>
            <a:off x="168388" y="213031"/>
            <a:ext cx="77819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latin typeface="Circe Bold" panose="020B0602020203020203" pitchFamily="34" charset="-52"/>
              </a:rPr>
              <a:t>Ключевые показатели гарантийной поддержки за 2010 – 15.12.2024гг.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B42064-0B67-47F6-BD31-71EAFF6F3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16" y="1424472"/>
            <a:ext cx="10643115" cy="50652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2C1BA7-4D41-4D16-B984-E3DA8EDC35F4}"/>
              </a:ext>
            </a:extLst>
          </p:cNvPr>
          <p:cNvSpPr txBox="1"/>
          <p:nvPr/>
        </p:nvSpPr>
        <p:spPr>
          <a:xfrm>
            <a:off x="1432561" y="3944188"/>
            <a:ext cx="18860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Montserrat SemiBold" panose="00000700000000000000" pitchFamily="2" charset="-52"/>
                <a:cs typeface="Times New Roman" pitchFamily="18" charset="0"/>
              </a:rPr>
              <a:t>предпринимателей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608839-AE33-4880-98B2-A1A07E1DE157}"/>
              </a:ext>
            </a:extLst>
          </p:cNvPr>
          <p:cNvSpPr txBox="1"/>
          <p:nvPr/>
        </p:nvSpPr>
        <p:spPr>
          <a:xfrm>
            <a:off x="1668781" y="3371998"/>
            <a:ext cx="1886088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3600" dirty="0">
                <a:solidFill>
                  <a:srgbClr val="2569AA"/>
                </a:solidFill>
                <a:latin typeface="Montserrat SemiBold" panose="00000700000000000000" pitchFamily="2" charset="-52"/>
                <a:cs typeface="Times New Roman" pitchFamily="18" charset="0"/>
              </a:rPr>
              <a:t>2 157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B1F945-A8BF-4262-85BC-D55E2CDB900B}"/>
              </a:ext>
            </a:extLst>
          </p:cNvPr>
          <p:cNvSpPr txBox="1"/>
          <p:nvPr/>
        </p:nvSpPr>
        <p:spPr>
          <a:xfrm>
            <a:off x="3750830" y="3938853"/>
            <a:ext cx="28350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Montserrat SemiBold" panose="00000700000000000000" pitchFamily="2" charset="-52"/>
                <a:cs typeface="Times New Roman" pitchFamily="18" charset="0"/>
              </a:rPr>
              <a:t>Предоставлено поручительств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2D616-DE6E-4A3F-9D19-CE9B8D06DEFE}"/>
              </a:ext>
            </a:extLst>
          </p:cNvPr>
          <p:cNvSpPr txBox="1"/>
          <p:nvPr/>
        </p:nvSpPr>
        <p:spPr>
          <a:xfrm>
            <a:off x="3922337" y="3371998"/>
            <a:ext cx="3147448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3600" dirty="0">
                <a:solidFill>
                  <a:srgbClr val="2C5A9C"/>
                </a:solidFill>
                <a:latin typeface="Montserrat SemiBold" panose="00000700000000000000" pitchFamily="2" charset="-52"/>
                <a:cs typeface="Times New Roman" pitchFamily="18" charset="0"/>
              </a:rPr>
              <a:t>12 450</a:t>
            </a:r>
            <a:r>
              <a:rPr lang="ru-RU" sz="1200" dirty="0">
                <a:solidFill>
                  <a:srgbClr val="2C5A9C"/>
                </a:solidFill>
                <a:latin typeface="Montserrat SemiBold" panose="00000700000000000000" pitchFamily="2" charset="-52"/>
                <a:cs typeface="Times New Roman" pitchFamily="18" charset="0"/>
              </a:rPr>
              <a:t>млн. руб.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9DCA9-1E3A-4B50-9C44-916B6E39E90E}"/>
              </a:ext>
            </a:extLst>
          </p:cNvPr>
          <p:cNvSpPr txBox="1"/>
          <p:nvPr/>
        </p:nvSpPr>
        <p:spPr>
          <a:xfrm>
            <a:off x="7419520" y="3910999"/>
            <a:ext cx="36198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Montserrat SemiBold" panose="00000700000000000000" pitchFamily="2" charset="-52"/>
                <a:cs typeface="Times New Roman" pitchFamily="18" charset="0"/>
              </a:rPr>
              <a:t>Привлечено кредитных средств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B1A1D6-C86C-483D-9EED-C0D385BFD9D0}"/>
              </a:ext>
            </a:extLst>
          </p:cNvPr>
          <p:cNvSpPr txBox="1"/>
          <p:nvPr/>
        </p:nvSpPr>
        <p:spPr>
          <a:xfrm>
            <a:off x="7542224" y="3371999"/>
            <a:ext cx="3147448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3600" dirty="0">
                <a:solidFill>
                  <a:srgbClr val="2F5597"/>
                </a:solidFill>
                <a:latin typeface="Montserrat SemiBold" panose="00000700000000000000" pitchFamily="2" charset="-52"/>
                <a:cs typeface="Times New Roman" pitchFamily="18" charset="0"/>
              </a:rPr>
              <a:t>30 185</a:t>
            </a:r>
            <a:r>
              <a:rPr lang="ru-RU" sz="1200" dirty="0">
                <a:solidFill>
                  <a:srgbClr val="2F5597"/>
                </a:solidFill>
                <a:latin typeface="Montserrat SemiBold" panose="00000700000000000000" pitchFamily="2" charset="-52"/>
                <a:cs typeface="Times New Roman" pitchFamily="18" charset="0"/>
              </a:rPr>
              <a:t>млн. руб.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898517-B477-A718-1FBB-BDF15680B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452" y="368301"/>
            <a:ext cx="1183910" cy="56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8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3C6861-AAB6-413F-BB59-87BEC86605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637D05-E415-4174-A787-1538160FF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33375"/>
            <a:ext cx="1183910" cy="561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FD9D02-3C43-4486-A32A-AD9CDBC73182}"/>
              </a:ext>
            </a:extLst>
          </p:cNvPr>
          <p:cNvSpPr txBox="1"/>
          <p:nvPr/>
        </p:nvSpPr>
        <p:spPr>
          <a:xfrm>
            <a:off x="165365" y="1621582"/>
            <a:ext cx="8856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>
                <a:solidFill>
                  <a:prstClr val="white"/>
                </a:solidFill>
                <a:latin typeface="Circe Bold" panose="020B0602020203020203" pitchFamily="34" charset="-52"/>
              </a:rPr>
              <a:t>СПАСИБО ЗА ВНИМАНИЕ</a:t>
            </a:r>
            <a:endParaRPr lang="ru-RU" sz="4200" dirty="0">
              <a:solidFill>
                <a:prstClr val="white"/>
              </a:solidFill>
              <a:latin typeface="Circe" panose="020B0502020203020203" pitchFamily="34" charset="-52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BA74829-D12D-4BF6-B38A-BF223D9B9B3F}"/>
              </a:ext>
            </a:extLst>
          </p:cNvPr>
          <p:cNvCxnSpPr>
            <a:cxnSpLocks/>
          </p:cNvCxnSpPr>
          <p:nvPr/>
        </p:nvCxnSpPr>
        <p:spPr>
          <a:xfrm>
            <a:off x="332983" y="2387856"/>
            <a:ext cx="6696982" cy="0"/>
          </a:xfrm>
          <a:prstGeom prst="line">
            <a:avLst/>
          </a:prstGeom>
          <a:ln w="38100">
            <a:solidFill>
              <a:schemeClr val="bg1">
                <a:lumMod val="95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7" y="3968140"/>
            <a:ext cx="2027548" cy="2027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6286E3-AEB3-46FA-8B0A-B3DF85E34E9E}"/>
              </a:ext>
            </a:extLst>
          </p:cNvPr>
          <p:cNvSpPr txBox="1"/>
          <p:nvPr/>
        </p:nvSpPr>
        <p:spPr>
          <a:xfrm>
            <a:off x="5246057" y="3355754"/>
            <a:ext cx="2121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prstClr val="white">
                    <a:lumMod val="95000"/>
                  </a:prstClr>
                </a:solidFill>
                <a:latin typeface="Circe" panose="020B0502020203020203" pitchFamily="34" charset="-52"/>
                <a:cs typeface="Lato Light"/>
              </a:rPr>
              <a:t>САЙТ ЦЕНТРА </a:t>
            </a:r>
            <a:br>
              <a:rPr lang="ru-RU" sz="1600" b="1" dirty="0">
                <a:solidFill>
                  <a:prstClr val="white">
                    <a:lumMod val="95000"/>
                  </a:prstClr>
                </a:solidFill>
                <a:latin typeface="Circe" panose="020B0502020203020203" pitchFamily="34" charset="-52"/>
                <a:cs typeface="Lato Light"/>
              </a:rPr>
            </a:br>
            <a:r>
              <a:rPr lang="ru-RU" sz="1600" b="1" dirty="0">
                <a:solidFill>
                  <a:prstClr val="white">
                    <a:lumMod val="95000"/>
                  </a:prstClr>
                </a:solidFill>
                <a:latin typeface="Circe" panose="020B0502020203020203" pitchFamily="34" charset="-52"/>
                <a:cs typeface="Lato Light"/>
              </a:rPr>
              <a:t>«МОЙ БИЗНЕС»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647" y="3940529"/>
            <a:ext cx="2041233" cy="20412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6286E3-AEB3-46FA-8B0A-B3DF85E34E9E}"/>
              </a:ext>
            </a:extLst>
          </p:cNvPr>
          <p:cNvSpPr txBox="1"/>
          <p:nvPr/>
        </p:nvSpPr>
        <p:spPr>
          <a:xfrm>
            <a:off x="9079328" y="3079444"/>
            <a:ext cx="2121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prstClr val="white">
                    <a:lumMod val="95000"/>
                  </a:prstClr>
                </a:solidFill>
                <a:latin typeface="Circe" panose="020B0502020203020203" pitchFamily="34" charset="-52"/>
                <a:cs typeface="Lato Light"/>
              </a:rPr>
              <a:t>ТЕЛЕГРАМ-КАНАЛ ЦЕНТРА </a:t>
            </a:r>
            <a:br>
              <a:rPr lang="ru-RU" sz="1600" b="1" dirty="0">
                <a:solidFill>
                  <a:prstClr val="white">
                    <a:lumMod val="95000"/>
                  </a:prstClr>
                </a:solidFill>
                <a:latin typeface="Circe" panose="020B0502020203020203" pitchFamily="34" charset="-52"/>
                <a:cs typeface="Lato Light"/>
              </a:rPr>
            </a:br>
            <a:r>
              <a:rPr lang="ru-RU" sz="1600" b="1" dirty="0">
                <a:solidFill>
                  <a:prstClr val="white">
                    <a:lumMod val="95000"/>
                  </a:prstClr>
                </a:solidFill>
                <a:latin typeface="Circe" panose="020B0502020203020203" pitchFamily="34" charset="-52"/>
                <a:cs typeface="Lato Light"/>
              </a:rPr>
              <a:t>«МОЙ БИЗНЕС»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5" y="3970723"/>
            <a:ext cx="2027548" cy="20275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6286E3-AEB3-46FA-8B0A-B3DF85E34E9E}"/>
              </a:ext>
            </a:extLst>
          </p:cNvPr>
          <p:cNvSpPr txBox="1"/>
          <p:nvPr/>
        </p:nvSpPr>
        <p:spPr>
          <a:xfrm>
            <a:off x="1015192" y="2949597"/>
            <a:ext cx="3107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prstClr val="white">
                    <a:lumMod val="95000"/>
                  </a:prstClr>
                </a:solidFill>
                <a:latin typeface="Circe" panose="020B0502020203020203" pitchFamily="34" charset="-52"/>
                <a:cs typeface="Lato Light"/>
              </a:rPr>
              <a:t>ТЕЛЕГРАМ-КАНАЛ ДИРЕКТОРА ЦЕНТРА </a:t>
            </a:r>
            <a:br>
              <a:rPr lang="ru-RU" sz="1600" b="1" dirty="0">
                <a:solidFill>
                  <a:prstClr val="white">
                    <a:lumMod val="95000"/>
                  </a:prstClr>
                </a:solidFill>
                <a:latin typeface="Circe" panose="020B0502020203020203" pitchFamily="34" charset="-52"/>
                <a:cs typeface="Lato Light"/>
              </a:rPr>
            </a:br>
            <a:r>
              <a:rPr lang="ru-RU" sz="1600" b="1" dirty="0">
                <a:solidFill>
                  <a:prstClr val="white">
                    <a:lumMod val="95000"/>
                  </a:prstClr>
                </a:solidFill>
                <a:latin typeface="Circe" panose="020B0502020203020203" pitchFamily="34" charset="-52"/>
                <a:cs typeface="Lato Light"/>
              </a:rPr>
              <a:t>«МОЙ БИЗНЕС» ОКЛАДНИКОВОЙ Д.Р.</a:t>
            </a:r>
          </a:p>
        </p:txBody>
      </p:sp>
    </p:spTree>
    <p:extLst>
      <p:ext uri="{BB962C8B-B14F-4D97-AF65-F5344CB8AC3E}">
        <p14:creationId xmlns:p14="http://schemas.microsoft.com/office/powerpoint/2010/main" val="3901288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6583</TotalTime>
  <Words>713</Words>
  <Application>Microsoft Office PowerPoint</Application>
  <PresentationFormat>Широкоэкранный</PresentationFormat>
  <Paragraphs>138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Century Gothic</vt:lpstr>
      <vt:lpstr>Calibri</vt:lpstr>
      <vt:lpstr>Montserrat SemiBold</vt:lpstr>
      <vt:lpstr>Circe</vt:lpstr>
      <vt:lpstr>Calibri Light</vt:lpstr>
      <vt:lpstr>Arial</vt:lpstr>
      <vt:lpstr>Circe Bold</vt:lpstr>
      <vt:lpstr>Overpass Black</vt:lpstr>
      <vt:lpstr>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Окладникова Диляра Рамисовна</dc:creator>
  <cp:lastModifiedBy>Анна Андреевна Волынкина</cp:lastModifiedBy>
  <cp:revision>168</cp:revision>
  <cp:lastPrinted>2024-10-21T09:12:23Z</cp:lastPrinted>
  <dcterms:modified xsi:type="dcterms:W3CDTF">2024-12-18T10:41:45Z</dcterms:modified>
</cp:coreProperties>
</file>